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5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1.xml" ContentType="application/vnd.openxmlformats-officedocument.theme+xml"/>
  <Override PartName="/ppt/charts/style7.xml" ContentType="application/vnd.ms-office.chartstyl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charts/style8.xml" ContentType="application/vnd.ms-office.chartstyl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olors8.xml" ContentType="application/vnd.ms-office.chartcolorstyl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7.xml" ContentType="application/vnd.openxmlformats-officedocument.drawingml.chart+xml"/>
  <Override PartName="/ppt/charts/colors7.xml" ContentType="application/vnd.ms-office.chartcolorstyle+xml"/>
  <Override PartName="/ppt/charts/chart8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3"/>
    <p:sldMasterId id="2147483662" r:id="rId4"/>
    <p:sldMasterId id="2147483675" r:id="rId5"/>
    <p:sldMasterId id="2147483679" r:id="rId6"/>
    <p:sldMasterId id="2147483683" r:id="rId7"/>
    <p:sldMasterId id="2147483650" r:id="rId8"/>
    <p:sldMasterId id="2147483689" r:id="rId9"/>
  </p:sldMasterIdLst>
  <p:notesMasterIdLst>
    <p:notesMasterId r:id="rId54"/>
  </p:notesMasterIdLst>
  <p:sldIdLst>
    <p:sldId id="291" r:id="rId10"/>
    <p:sldId id="363" r:id="rId11"/>
    <p:sldId id="381" r:id="rId12"/>
    <p:sldId id="293" r:id="rId13"/>
    <p:sldId id="380" r:id="rId14"/>
    <p:sldId id="397" r:id="rId15"/>
    <p:sldId id="257" r:id="rId16"/>
    <p:sldId id="398" r:id="rId17"/>
    <p:sldId id="258" r:id="rId18"/>
    <p:sldId id="401" r:id="rId19"/>
    <p:sldId id="265" r:id="rId20"/>
    <p:sldId id="264" r:id="rId21"/>
    <p:sldId id="266" r:id="rId22"/>
    <p:sldId id="259" r:id="rId23"/>
    <p:sldId id="271" r:id="rId24"/>
    <p:sldId id="261" r:id="rId25"/>
    <p:sldId id="262" r:id="rId26"/>
    <p:sldId id="399" r:id="rId27"/>
    <p:sldId id="272" r:id="rId28"/>
    <p:sldId id="400" r:id="rId29"/>
    <p:sldId id="273" r:id="rId30"/>
    <p:sldId id="382" r:id="rId31"/>
    <p:sldId id="383" r:id="rId32"/>
    <p:sldId id="384" r:id="rId33"/>
    <p:sldId id="385" r:id="rId34"/>
    <p:sldId id="386" r:id="rId35"/>
    <p:sldId id="387" r:id="rId36"/>
    <p:sldId id="388" r:id="rId37"/>
    <p:sldId id="393" r:id="rId38"/>
    <p:sldId id="395" r:id="rId39"/>
    <p:sldId id="294" r:id="rId40"/>
    <p:sldId id="282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3" r:id="rId49"/>
    <p:sldId id="302" r:id="rId50"/>
    <p:sldId id="402" r:id="rId51"/>
    <p:sldId id="290" r:id="rId52"/>
    <p:sldId id="292" r:id="rId53"/>
  </p:sldIdLst>
  <p:sldSz cx="12192000" cy="6858000"/>
  <p:notesSz cx="6858000" cy="9144000"/>
  <p:embeddedFontLst>
    <p:embeddedFont>
      <p:font typeface="Aptos Narrow" panose="020B0004020202020204" pitchFamily="34" charset="0"/>
      <p:regular r:id="rId55"/>
      <p:bold r:id="rId56"/>
      <p:italic r:id="rId57"/>
      <p:boldItalic r:id="rId58"/>
    </p:embeddedFont>
    <p:embeddedFont>
      <p:font typeface="Montserrat" panose="00000500000000000000" pitchFamily="50" charset="0"/>
      <p:regular r:id="rId59"/>
      <p:bold r:id="rId60"/>
      <p:italic r:id="rId61"/>
      <p:boldItalic r:id="rId62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D7DD0501-5817-4EE1-A223-C1D03BCF612D}">
          <p14:sldIdLst>
            <p14:sldId id="291"/>
            <p14:sldId id="363"/>
            <p14:sldId id="381"/>
            <p14:sldId id="293"/>
            <p14:sldId id="380"/>
            <p14:sldId id="397"/>
            <p14:sldId id="257"/>
            <p14:sldId id="398"/>
            <p14:sldId id="258"/>
            <p14:sldId id="401"/>
            <p14:sldId id="265"/>
            <p14:sldId id="264"/>
            <p14:sldId id="266"/>
            <p14:sldId id="259"/>
            <p14:sldId id="271"/>
            <p14:sldId id="261"/>
            <p14:sldId id="262"/>
            <p14:sldId id="399"/>
            <p14:sldId id="272"/>
            <p14:sldId id="400"/>
            <p14:sldId id="273"/>
            <p14:sldId id="382"/>
            <p14:sldId id="383"/>
            <p14:sldId id="384"/>
            <p14:sldId id="385"/>
            <p14:sldId id="386"/>
            <p14:sldId id="387"/>
            <p14:sldId id="388"/>
            <p14:sldId id="393"/>
            <p14:sldId id="395"/>
            <p14:sldId id="294"/>
            <p14:sldId id="282"/>
            <p14:sldId id="295"/>
            <p14:sldId id="296"/>
            <p14:sldId id="297"/>
            <p14:sldId id="298"/>
            <p14:sldId id="299"/>
            <p14:sldId id="300"/>
            <p14:sldId id="301"/>
            <p14:sldId id="303"/>
            <p14:sldId id="302"/>
            <p14:sldId id="402"/>
            <p14:sldId id="290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ulia Irene Ghilardi" initials="GIG" lastIdx="10" clrIdx="0">
    <p:extLst>
      <p:ext uri="{19B8F6BF-5375-455C-9EA6-DF929625EA0E}">
        <p15:presenceInfo xmlns:p15="http://schemas.microsoft.com/office/powerpoint/2012/main" userId="Giulia Irene Ghilard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500"/>
    <a:srgbClr val="FF6666"/>
    <a:srgbClr val="A5DAF0"/>
    <a:srgbClr val="0070C0"/>
    <a:srgbClr val="5E777A"/>
    <a:srgbClr val="8BB2B7"/>
    <a:srgbClr val="2C74B8"/>
    <a:srgbClr val="7BA7AD"/>
    <a:srgbClr val="C9C9C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06" autoAdjust="0"/>
    <p:restoredTop sz="94694"/>
  </p:normalViewPr>
  <p:slideViewPr>
    <p:cSldViewPr snapToGrid="0">
      <p:cViewPr varScale="1">
        <p:scale>
          <a:sx n="139" d="100"/>
          <a:sy n="139" d="100"/>
        </p:scale>
        <p:origin x="108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font" Target="fonts/font1.fntdata"/><Relationship Id="rId63" Type="http://schemas.openxmlformats.org/officeDocument/2006/relationships/commentAuthors" Target="commentAuthors.xml"/><Relationship Id="rId68" Type="http://schemas.openxmlformats.org/officeDocument/2006/relationships/customXml" Target="../customXml/item3.xml"/><Relationship Id="rId7" Type="http://schemas.openxmlformats.org/officeDocument/2006/relationships/slideMaster" Target="slideMasters/slideMaster5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font" Target="fonts/font4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3.xml"/><Relationship Id="rId61" Type="http://schemas.openxmlformats.org/officeDocument/2006/relationships/font" Target="fonts/font7.fnt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font" Target="fonts/font2.fntdata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6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font" Target="fonts/font5.fntdata"/><Relationship Id="rId67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font" Target="fonts/font3.fntdata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font" Target="fonts/font6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4689377785344579"/>
          <c:y val="4.48745213862870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ED outcome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Foglio1!$A$2:$A$7</c:f>
              <c:strCache>
                <c:ptCount val="6"/>
                <c:pt idx="0">
                  <c:v>Admitted</c:v>
                </c:pt>
                <c:pt idx="1">
                  <c:v>Discharged home</c:v>
                </c:pt>
                <c:pt idx="2">
                  <c:v>Transferred to other facility</c:v>
                </c:pt>
                <c:pt idx="3">
                  <c:v>Deceased</c:v>
                </c:pt>
                <c:pt idx="4">
                  <c:v>Abandon beforer visit</c:v>
                </c:pt>
                <c:pt idx="5">
                  <c:v>Abandon after visit</c:v>
                </c:pt>
              </c:strCache>
            </c:strRef>
          </c:cat>
          <c:val>
            <c:numRef>
              <c:f>Foglio1!$B$2:$B$7</c:f>
              <c:numCache>
                <c:formatCode>General</c:formatCode>
                <c:ptCount val="6"/>
                <c:pt idx="0">
                  <c:v>30</c:v>
                </c:pt>
                <c:pt idx="1">
                  <c:v>60</c:v>
                </c:pt>
                <c:pt idx="2">
                  <c:v>5</c:v>
                </c:pt>
                <c:pt idx="3">
                  <c:v>3</c:v>
                </c:pt>
                <c:pt idx="4">
                  <c:v>4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7E-4CA4-8F85-BD5CE74584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085593120"/>
        <c:axId val="1085594080"/>
      </c:barChart>
      <c:catAx>
        <c:axId val="10855931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85594080"/>
        <c:crosses val="autoZero"/>
        <c:auto val="1"/>
        <c:lblAlgn val="ctr"/>
        <c:lblOffset val="100"/>
        <c:noMultiLvlLbl val="0"/>
      </c:catAx>
      <c:valAx>
        <c:axId val="1085594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85593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1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GB" sz="1100" b="1" i="0" u="none" strike="noStrike" kern="1200" spc="0" baseline="0" noProof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ED outcome for hospital</a:t>
            </a:r>
          </a:p>
        </c:rich>
      </c:tx>
      <c:layout>
        <c:manualLayout>
          <c:xMode val="edge"/>
          <c:yMode val="edge"/>
          <c:x val="3.9389427363602965E-2"/>
          <c:y val="3.92651888704169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100" b="1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Admitted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Foglio1!$A$2:$A$4</c:f>
              <c:strCache>
                <c:ptCount val="3"/>
                <c:pt idx="0">
                  <c:v>Hospital 3</c:v>
                </c:pt>
                <c:pt idx="1">
                  <c:v>Hospital 2</c:v>
                </c:pt>
                <c:pt idx="2">
                  <c:v>Hospital 1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12</c:v>
                </c:pt>
                <c:pt idx="1">
                  <c:v>8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12-4AE3-8D3D-DC26A660C9B7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Discharged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Foglio1!$A$2:$A$4</c:f>
              <c:strCache>
                <c:ptCount val="3"/>
                <c:pt idx="0">
                  <c:v>Hospital 3</c:v>
                </c:pt>
                <c:pt idx="1">
                  <c:v>Hospital 2</c:v>
                </c:pt>
                <c:pt idx="2">
                  <c:v>Hospital 1</c:v>
                </c:pt>
              </c:strCache>
            </c:strRef>
          </c:cat>
          <c:val>
            <c:numRef>
              <c:f>Foglio1!$C$2:$C$4</c:f>
              <c:numCache>
                <c:formatCode>General</c:formatCode>
                <c:ptCount val="3"/>
                <c:pt idx="0">
                  <c:v>65</c:v>
                </c:pt>
                <c:pt idx="1">
                  <c:v>58</c:v>
                </c:pt>
                <c:pt idx="2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12-4AE3-8D3D-DC26A660C9B7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Transferred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Foglio1!$A$2:$A$4</c:f>
              <c:strCache>
                <c:ptCount val="3"/>
                <c:pt idx="0">
                  <c:v>Hospital 3</c:v>
                </c:pt>
                <c:pt idx="1">
                  <c:v>Hospital 2</c:v>
                </c:pt>
                <c:pt idx="2">
                  <c:v>Hospital 1</c:v>
                </c:pt>
              </c:strCache>
            </c:strRef>
          </c:cat>
          <c:val>
            <c:numRef>
              <c:f>Foglio1!$D$2:$D$4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12-4AE3-8D3D-DC26A660C9B7}"/>
            </c:ext>
          </c:extLst>
        </c:ser>
        <c:ser>
          <c:idx val="3"/>
          <c:order val="3"/>
          <c:tx>
            <c:strRef>
              <c:f>Foglio1!$E$1</c:f>
              <c:strCache>
                <c:ptCount val="1"/>
                <c:pt idx="0">
                  <c:v>ABV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Foglio1!$A$2:$A$4</c:f>
              <c:strCache>
                <c:ptCount val="3"/>
                <c:pt idx="0">
                  <c:v>Hospital 3</c:v>
                </c:pt>
                <c:pt idx="1">
                  <c:v>Hospital 2</c:v>
                </c:pt>
                <c:pt idx="2">
                  <c:v>Hospital 1</c:v>
                </c:pt>
              </c:strCache>
            </c:strRef>
          </c:cat>
          <c:val>
            <c:numRef>
              <c:f>Foglio1!$E$2:$E$4</c:f>
              <c:numCache>
                <c:formatCode>General</c:formatCode>
                <c:ptCount val="3"/>
                <c:pt idx="0">
                  <c:v>5</c:v>
                </c:pt>
                <c:pt idx="1">
                  <c:v>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712-4AE3-8D3D-DC26A660C9B7}"/>
            </c:ext>
          </c:extLst>
        </c:ser>
        <c:ser>
          <c:idx val="4"/>
          <c:order val="4"/>
          <c:tx>
            <c:strRef>
              <c:f>Foglio1!$F$1</c:f>
              <c:strCache>
                <c:ptCount val="1"/>
                <c:pt idx="0">
                  <c:v>AAV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Foglio1!$A$2:$A$4</c:f>
              <c:strCache>
                <c:ptCount val="3"/>
                <c:pt idx="0">
                  <c:v>Hospital 3</c:v>
                </c:pt>
                <c:pt idx="1">
                  <c:v>Hospital 2</c:v>
                </c:pt>
                <c:pt idx="2">
                  <c:v>Hospital 1</c:v>
                </c:pt>
              </c:strCache>
            </c:strRef>
          </c:cat>
          <c:val>
            <c:numRef>
              <c:f>Foglio1!$F$2:$F$4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712-4AE3-8D3D-DC26A660C9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72324175"/>
        <c:axId val="1872324655"/>
      </c:barChart>
      <c:catAx>
        <c:axId val="18723241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72324655"/>
        <c:crosses val="autoZero"/>
        <c:auto val="1"/>
        <c:lblAlgn val="ctr"/>
        <c:lblOffset val="100"/>
        <c:noMultiLvlLbl val="0"/>
      </c:catAx>
      <c:valAx>
        <c:axId val="187232465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723241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18106919119134E-2"/>
          <c:y val="2.2740475757431659E-2"/>
          <c:w val="0.8729995078740157"/>
          <c:h val="0.76772959105994154"/>
        </c:manualLayout>
      </c:layout>
      <c:areaChart>
        <c:grouping val="standar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Lenght of visit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Foglio1!$A$2:$A$101</c:f>
              <c:numCache>
                <c:formatCode>0</c:formatCode>
                <c:ptCount val="1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</c:numCache>
            </c:numRef>
          </c:cat>
          <c:val>
            <c:numRef>
              <c:f>Foglio1!$B$2:$B$101</c:f>
              <c:numCache>
                <c:formatCode>General</c:formatCode>
                <c:ptCount val="100"/>
                <c:pt idx="0">
                  <c:v>1.3383E-5</c:v>
                </c:pt>
                <c:pt idx="1">
                  <c:v>1.8430000000000001E-5</c:v>
                </c:pt>
                <c:pt idx="2">
                  <c:v>2.5213999999999999E-5</c:v>
                </c:pt>
                <c:pt idx="3">
                  <c:v>3.4270999999999998E-5</c:v>
                </c:pt>
                <c:pt idx="4">
                  <c:v>4.6278E-5</c:v>
                </c:pt>
                <c:pt idx="5">
                  <c:v>6.2086000000000002E-5</c:v>
                </c:pt>
                <c:pt idx="6">
                  <c:v>8.2750999999999994E-5</c:v>
                </c:pt>
                <c:pt idx="7">
                  <c:v>1.09577E-4</c:v>
                </c:pt>
                <c:pt idx="8">
                  <c:v>1.44155E-4</c:v>
                </c:pt>
                <c:pt idx="9">
                  <c:v>1.88409E-4</c:v>
                </c:pt>
                <c:pt idx="10">
                  <c:v>2.44646E-4</c:v>
                </c:pt>
                <c:pt idx="11">
                  <c:v>3.15602E-4</c:v>
                </c:pt>
                <c:pt idx="12">
                  <c:v>4.0448699999999998E-4</c:v>
                </c:pt>
                <c:pt idx="13">
                  <c:v>5.15031E-4</c:v>
                </c:pt>
                <c:pt idx="14">
                  <c:v>6.5151800000000002E-4</c:v>
                </c:pt>
                <c:pt idx="15">
                  <c:v>8.1881100000000002E-4</c:v>
                </c:pt>
                <c:pt idx="16">
                  <c:v>1.022362E-3</c:v>
                </c:pt>
                <c:pt idx="17">
                  <c:v>1.2682069999999999E-3</c:v>
                </c:pt>
                <c:pt idx="18">
                  <c:v>1.5629299999999999E-3</c:v>
                </c:pt>
                <c:pt idx="19">
                  <c:v>1.913608E-3</c:v>
                </c:pt>
                <c:pt idx="20">
                  <c:v>2.3277189999999998E-3</c:v>
                </c:pt>
                <c:pt idx="21">
                  <c:v>2.8130160000000002E-3</c:v>
                </c:pt>
                <c:pt idx="22">
                  <c:v>3.3773649999999998E-3</c:v>
                </c:pt>
                <c:pt idx="23">
                  <c:v>4.0285410000000001E-3</c:v>
                </c:pt>
                <c:pt idx="24">
                  <c:v>4.7739929999999998E-3</c:v>
                </c:pt>
                <c:pt idx="25">
                  <c:v>5.620562E-3</c:v>
                </c:pt>
                <c:pt idx="26">
                  <c:v>6.5741829999999999E-3</c:v>
                </c:pt>
                <c:pt idx="27">
                  <c:v>7.6395530000000003E-3</c:v>
                </c:pt>
                <c:pt idx="28">
                  <c:v>8.8197889999999998E-3</c:v>
                </c:pt>
                <c:pt idx="29">
                  <c:v>1.0116085E-2</c:v>
                </c:pt>
                <c:pt idx="30">
                  <c:v>1.1527387E-2</c:v>
                </c:pt>
                <c:pt idx="31">
                  <c:v>1.3050084999999999E-2</c:v>
                </c:pt>
                <c:pt idx="32">
                  <c:v>1.4677763999999999E-2</c:v>
                </c:pt>
                <c:pt idx="33">
                  <c:v>1.6401006999999999E-2</c:v>
                </c:pt>
                <c:pt idx="34">
                  <c:v>1.8207286999999999E-2</c:v>
                </c:pt>
                <c:pt idx="35">
                  <c:v>2.0080939999999999E-2</c:v>
                </c:pt>
                <c:pt idx="36">
                  <c:v>2.2003254E-2</c:v>
                </c:pt>
                <c:pt idx="37">
                  <c:v>2.3952666000000001E-2</c:v>
                </c:pt>
                <c:pt idx="38">
                  <c:v>2.5905076999999999E-2</c:v>
                </c:pt>
                <c:pt idx="39">
                  <c:v>2.7834280999999999E-2</c:v>
                </c:pt>
                <c:pt idx="40">
                  <c:v>2.9712499999999999E-2</c:v>
                </c:pt>
                <c:pt idx="41">
                  <c:v>3.1511021E-2</c:v>
                </c:pt>
                <c:pt idx="42">
                  <c:v>3.3200898E-2</c:v>
                </c:pt>
                <c:pt idx="43">
                  <c:v>3.4753718000000003E-2</c:v>
                </c:pt>
                <c:pt idx="44">
                  <c:v>3.6142383E-2</c:v>
                </c:pt>
                <c:pt idx="45">
                  <c:v>3.7341896999999999E-2</c:v>
                </c:pt>
                <c:pt idx="46">
                  <c:v>3.8330109000000001E-2</c:v>
                </c:pt>
                <c:pt idx="47">
                  <c:v>3.9088392999999999E-2</c:v>
                </c:pt>
                <c:pt idx="48">
                  <c:v>3.9602231000000002E-2</c:v>
                </c:pt>
                <c:pt idx="49">
                  <c:v>3.9861677999999998E-2</c:v>
                </c:pt>
                <c:pt idx="50">
                  <c:v>3.9861677999999998E-2</c:v>
                </c:pt>
                <c:pt idx="51">
                  <c:v>3.9602231000000002E-2</c:v>
                </c:pt>
                <c:pt idx="52">
                  <c:v>3.9088392999999999E-2</c:v>
                </c:pt>
                <c:pt idx="53">
                  <c:v>3.8330109000000001E-2</c:v>
                </c:pt>
                <c:pt idx="54">
                  <c:v>3.7341896999999999E-2</c:v>
                </c:pt>
                <c:pt idx="55">
                  <c:v>3.6142383E-2</c:v>
                </c:pt>
                <c:pt idx="56">
                  <c:v>3.4753718000000003E-2</c:v>
                </c:pt>
                <c:pt idx="57">
                  <c:v>3.3200898E-2</c:v>
                </c:pt>
                <c:pt idx="58">
                  <c:v>3.1511021E-2</c:v>
                </c:pt>
                <c:pt idx="59">
                  <c:v>2.9712499999999999E-2</c:v>
                </c:pt>
                <c:pt idx="60">
                  <c:v>2.7834280999999999E-2</c:v>
                </c:pt>
                <c:pt idx="61">
                  <c:v>2.5905076999999999E-2</c:v>
                </c:pt>
                <c:pt idx="62">
                  <c:v>2.3952666000000001E-2</c:v>
                </c:pt>
                <c:pt idx="63">
                  <c:v>2.2003254E-2</c:v>
                </c:pt>
                <c:pt idx="64">
                  <c:v>2.0080939999999999E-2</c:v>
                </c:pt>
                <c:pt idx="65">
                  <c:v>1.8207286999999999E-2</c:v>
                </c:pt>
                <c:pt idx="66">
                  <c:v>1.6401006999999999E-2</c:v>
                </c:pt>
                <c:pt idx="67">
                  <c:v>1.4677763999999999E-2</c:v>
                </c:pt>
                <c:pt idx="68">
                  <c:v>1.3050084999999999E-2</c:v>
                </c:pt>
                <c:pt idx="69">
                  <c:v>1.1527387E-2</c:v>
                </c:pt>
                <c:pt idx="70">
                  <c:v>1.0116085E-2</c:v>
                </c:pt>
                <c:pt idx="71">
                  <c:v>8.8197889999999998E-3</c:v>
                </c:pt>
                <c:pt idx="72">
                  <c:v>7.6395530000000003E-3</c:v>
                </c:pt>
                <c:pt idx="73">
                  <c:v>6.5741829999999999E-3</c:v>
                </c:pt>
                <c:pt idx="74">
                  <c:v>5.620562E-3</c:v>
                </c:pt>
                <c:pt idx="75">
                  <c:v>4.7739929999999998E-3</c:v>
                </c:pt>
                <c:pt idx="76">
                  <c:v>4.0285410000000001E-3</c:v>
                </c:pt>
                <c:pt idx="77">
                  <c:v>3.3773649999999998E-3</c:v>
                </c:pt>
                <c:pt idx="78">
                  <c:v>2.8130160000000002E-3</c:v>
                </c:pt>
                <c:pt idx="79">
                  <c:v>2.3277189999999998E-3</c:v>
                </c:pt>
                <c:pt idx="80">
                  <c:v>1.913608E-3</c:v>
                </c:pt>
                <c:pt idx="81">
                  <c:v>1.5629299999999999E-3</c:v>
                </c:pt>
                <c:pt idx="82">
                  <c:v>1.2682069999999999E-3</c:v>
                </c:pt>
                <c:pt idx="83">
                  <c:v>1.022362E-3</c:v>
                </c:pt>
                <c:pt idx="84">
                  <c:v>8.1881100000000002E-4</c:v>
                </c:pt>
                <c:pt idx="85">
                  <c:v>6.5151800000000002E-4</c:v>
                </c:pt>
                <c:pt idx="86">
                  <c:v>5.15031E-4</c:v>
                </c:pt>
                <c:pt idx="87">
                  <c:v>4.0448699999999998E-4</c:v>
                </c:pt>
                <c:pt idx="88">
                  <c:v>3.15602E-4</c:v>
                </c:pt>
                <c:pt idx="89">
                  <c:v>2.44646E-4</c:v>
                </c:pt>
                <c:pt idx="90">
                  <c:v>1.88409E-4</c:v>
                </c:pt>
                <c:pt idx="91">
                  <c:v>1.44155E-4</c:v>
                </c:pt>
                <c:pt idx="92">
                  <c:v>1.09577E-4</c:v>
                </c:pt>
                <c:pt idx="93">
                  <c:v>8.2750999999999994E-5</c:v>
                </c:pt>
                <c:pt idx="94">
                  <c:v>6.2086000000000002E-5</c:v>
                </c:pt>
                <c:pt idx="95">
                  <c:v>4.6278E-5</c:v>
                </c:pt>
                <c:pt idx="96">
                  <c:v>3.4270999999999998E-5</c:v>
                </c:pt>
                <c:pt idx="97">
                  <c:v>2.5213999999999999E-5</c:v>
                </c:pt>
                <c:pt idx="98">
                  <c:v>1.8430000000000001E-5</c:v>
                </c:pt>
                <c:pt idx="99">
                  <c:v>1.3383E-5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FC-4CAB-93EB-C04E736525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41481008"/>
        <c:axId val="1641478128"/>
      </c:areaChart>
      <c:catAx>
        <c:axId val="16414810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noProof="0" dirty="0"/>
                  <a:t>LOS (minutes)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41478128"/>
        <c:crosses val="autoZero"/>
        <c:auto val="1"/>
        <c:lblAlgn val="ctr"/>
        <c:lblOffset val="100"/>
        <c:noMultiLvlLbl val="0"/>
      </c:catAx>
      <c:valAx>
        <c:axId val="1641478128"/>
        <c:scaling>
          <c:orientation val="minMax"/>
          <c:max val="4.0000000000000008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414810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700"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00796132130411"/>
          <c:y val="6.882281207597625E-2"/>
          <c:w val="0.81193159940124526"/>
          <c:h val="0.4599902142859974"/>
        </c:manualLayout>
      </c:layout>
      <c:stockChart>
        <c:ser>
          <c:idx val="0"/>
          <c:order val="0"/>
          <c:tx>
            <c:strRef>
              <c:f>Foglio1!$B$1</c:f>
              <c:strCache>
                <c:ptCount val="1"/>
                <c:pt idx="0">
                  <c:v>mean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none"/>
          </c:marker>
          <c:cat>
            <c:strRef>
              <c:f>Foglio1!$A$2:$A$4</c:f>
              <c:strCache>
                <c:ptCount val="3"/>
                <c:pt idx="0">
                  <c:v>Hospital 1</c:v>
                </c:pt>
                <c:pt idx="1">
                  <c:v>Hospital 2</c:v>
                </c:pt>
                <c:pt idx="2">
                  <c:v>Hospital 3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42</c:v>
                </c:pt>
                <c:pt idx="1">
                  <c:v>46</c:v>
                </c:pt>
                <c:pt idx="2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E80-4BDE-B205-14BAF48F332C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max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none"/>
          </c:marker>
          <c:cat>
            <c:strRef>
              <c:f>Foglio1!$A$2:$A$4</c:f>
              <c:strCache>
                <c:ptCount val="3"/>
                <c:pt idx="0">
                  <c:v>Hospital 1</c:v>
                </c:pt>
                <c:pt idx="1">
                  <c:v>Hospital 2</c:v>
                </c:pt>
                <c:pt idx="2">
                  <c:v>Hospital 3</c:v>
                </c:pt>
              </c:strCache>
            </c:strRef>
          </c:cat>
          <c:val>
            <c:numRef>
              <c:f>Foglio1!$C$2:$C$4</c:f>
              <c:numCache>
                <c:formatCode>General</c:formatCode>
                <c:ptCount val="3"/>
                <c:pt idx="0">
                  <c:v>95</c:v>
                </c:pt>
                <c:pt idx="1">
                  <c:v>98</c:v>
                </c:pt>
                <c:pt idx="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E80-4BDE-B205-14BAF48F332C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min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none"/>
          </c:marker>
          <c:cat>
            <c:strRef>
              <c:f>Foglio1!$A$2:$A$4</c:f>
              <c:strCache>
                <c:ptCount val="3"/>
                <c:pt idx="0">
                  <c:v>Hospital 1</c:v>
                </c:pt>
                <c:pt idx="1">
                  <c:v>Hospital 2</c:v>
                </c:pt>
                <c:pt idx="2">
                  <c:v>Hospital 3</c:v>
                </c:pt>
              </c:strCache>
            </c:strRef>
          </c:cat>
          <c:val>
            <c:numRef>
              <c:f>Foglio1!$D$2:$D$4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E80-4BDE-B205-14BAF48F332C}"/>
            </c:ext>
          </c:extLst>
        </c:ser>
        <c:ser>
          <c:idx val="3"/>
          <c:order val="3"/>
          <c:tx>
            <c:strRef>
              <c:f>Foglio1!$E$1</c:f>
              <c:strCache>
                <c:ptCount val="1"/>
                <c:pt idx="0">
                  <c:v>q1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none"/>
          </c:marker>
          <c:cat>
            <c:strRef>
              <c:f>Foglio1!$A$2:$A$4</c:f>
              <c:strCache>
                <c:ptCount val="3"/>
                <c:pt idx="0">
                  <c:v>Hospital 1</c:v>
                </c:pt>
                <c:pt idx="1">
                  <c:v>Hospital 2</c:v>
                </c:pt>
                <c:pt idx="2">
                  <c:v>Hospital 3</c:v>
                </c:pt>
              </c:strCache>
            </c:strRef>
          </c:cat>
          <c:val>
            <c:numRef>
              <c:f>Foglio1!$E$2:$E$4</c:f>
              <c:numCache>
                <c:formatCode>General</c:formatCode>
                <c:ptCount val="3"/>
                <c:pt idx="0">
                  <c:v>32</c:v>
                </c:pt>
                <c:pt idx="1">
                  <c:v>36</c:v>
                </c:pt>
                <c:pt idx="2">
                  <c:v>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E80-4BDE-B205-14BAF48F332C}"/>
            </c:ext>
          </c:extLst>
        </c:ser>
        <c:ser>
          <c:idx val="4"/>
          <c:order val="4"/>
          <c:tx>
            <c:strRef>
              <c:f>Foglio1!$F$1</c:f>
              <c:strCache>
                <c:ptCount val="1"/>
                <c:pt idx="0">
                  <c:v>median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cat>
            <c:strRef>
              <c:f>Foglio1!$A$2:$A$4</c:f>
              <c:strCache>
                <c:ptCount val="3"/>
                <c:pt idx="0">
                  <c:v>Hospital 1</c:v>
                </c:pt>
                <c:pt idx="1">
                  <c:v>Hospital 2</c:v>
                </c:pt>
                <c:pt idx="2">
                  <c:v>Hospital 3</c:v>
                </c:pt>
              </c:strCache>
            </c:strRef>
          </c:cat>
          <c:val>
            <c:numRef>
              <c:f>Foglio1!$F$2:$F$4</c:f>
              <c:numCache>
                <c:formatCode>General</c:formatCode>
                <c:ptCount val="3"/>
                <c:pt idx="0">
                  <c:v>43</c:v>
                </c:pt>
                <c:pt idx="1">
                  <c:v>47</c:v>
                </c:pt>
                <c:pt idx="2">
                  <c:v>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E80-4BDE-B205-14BAF48F332C}"/>
            </c:ext>
          </c:extLst>
        </c:ser>
        <c:ser>
          <c:idx val="5"/>
          <c:order val="5"/>
          <c:tx>
            <c:strRef>
              <c:f>Foglio1!$G$1</c:f>
              <c:strCache>
                <c:ptCount val="1"/>
                <c:pt idx="0">
                  <c:v>q3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cat>
            <c:strRef>
              <c:f>Foglio1!$A$2:$A$4</c:f>
              <c:strCache>
                <c:ptCount val="3"/>
                <c:pt idx="0">
                  <c:v>Hospital 1</c:v>
                </c:pt>
                <c:pt idx="1">
                  <c:v>Hospital 2</c:v>
                </c:pt>
                <c:pt idx="2">
                  <c:v>Hospital 3</c:v>
                </c:pt>
              </c:strCache>
            </c:strRef>
          </c:cat>
          <c:val>
            <c:numRef>
              <c:f>Foglio1!$G$2:$G$4</c:f>
              <c:numCache>
                <c:formatCode>General</c:formatCode>
                <c:ptCount val="3"/>
                <c:pt idx="0">
                  <c:v>53</c:v>
                </c:pt>
                <c:pt idx="1">
                  <c:v>58</c:v>
                </c:pt>
                <c:pt idx="2">
                  <c:v>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E80-4BDE-B205-14BAF48F33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</c:hiLowLines>
        <c:upDownBars>
          <c:gapWidth val="150"/>
          <c:upBars>
            <c:spPr>
              <a:solidFill>
                <a:schemeClr val="accent1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upBars>
          <c:downBars>
            <c:spPr>
              <a:solidFill>
                <a:schemeClr val="accent1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downBars>
        </c:upDownBars>
        <c:axId val="1795469807"/>
        <c:axId val="1795466927"/>
      </c:stockChart>
      <c:catAx>
        <c:axId val="179546980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95466927"/>
        <c:crosses val="autoZero"/>
        <c:auto val="1"/>
        <c:lblAlgn val="ctr"/>
        <c:lblOffset val="100"/>
        <c:noMultiLvlLbl val="0"/>
      </c:catAx>
      <c:valAx>
        <c:axId val="1795466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954698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00796132130411"/>
          <c:y val="6.882281207597625E-2"/>
          <c:w val="0.81193159940124526"/>
          <c:h val="0.4599902142859974"/>
        </c:manualLayout>
      </c:layout>
      <c:stockChart>
        <c:ser>
          <c:idx val="0"/>
          <c:order val="0"/>
          <c:tx>
            <c:strRef>
              <c:f>Foglio1!$B$1</c:f>
              <c:strCache>
                <c:ptCount val="1"/>
                <c:pt idx="0">
                  <c:v>mean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none"/>
          </c:marker>
          <c:cat>
            <c:strRef>
              <c:f>Foglio1!$A$2:$A$6</c:f>
              <c:strCache>
                <c:ptCount val="5"/>
                <c:pt idx="0">
                  <c:v>Admitted</c:v>
                </c:pt>
                <c:pt idx="1">
                  <c:v>Discharged home</c:v>
                </c:pt>
                <c:pt idx="2">
                  <c:v>Transferred</c:v>
                </c:pt>
                <c:pt idx="3">
                  <c:v>Abandon before visit</c:v>
                </c:pt>
                <c:pt idx="4">
                  <c:v>Abandon after visit</c:v>
                </c:pt>
              </c:strCache>
            </c:strRef>
          </c:cat>
          <c:val>
            <c:numRef>
              <c:f>Foglio1!$B$2:$B$6</c:f>
              <c:numCache>
                <c:formatCode>General</c:formatCode>
                <c:ptCount val="5"/>
                <c:pt idx="0">
                  <c:v>72</c:v>
                </c:pt>
                <c:pt idx="1">
                  <c:v>48</c:v>
                </c:pt>
                <c:pt idx="2">
                  <c:v>68</c:v>
                </c:pt>
                <c:pt idx="3">
                  <c:v>13</c:v>
                </c:pt>
                <c:pt idx="4">
                  <c:v>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71C-4F13-8685-38519AEEF1E0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max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none"/>
          </c:marker>
          <c:cat>
            <c:strRef>
              <c:f>Foglio1!$A$2:$A$6</c:f>
              <c:strCache>
                <c:ptCount val="5"/>
                <c:pt idx="0">
                  <c:v>Admitted</c:v>
                </c:pt>
                <c:pt idx="1">
                  <c:v>Discharged home</c:v>
                </c:pt>
                <c:pt idx="2">
                  <c:v>Transferred</c:v>
                </c:pt>
                <c:pt idx="3">
                  <c:v>Abandon before visit</c:v>
                </c:pt>
                <c:pt idx="4">
                  <c:v>Abandon after visit</c:v>
                </c:pt>
              </c:strCache>
            </c:strRef>
          </c:cat>
          <c:val>
            <c:numRef>
              <c:f>Foglio1!$C$2:$C$6</c:f>
              <c:numCache>
                <c:formatCode>General</c:formatCode>
                <c:ptCount val="5"/>
                <c:pt idx="0">
                  <c:v>92</c:v>
                </c:pt>
                <c:pt idx="1">
                  <c:v>88</c:v>
                </c:pt>
                <c:pt idx="2">
                  <c:v>90</c:v>
                </c:pt>
                <c:pt idx="3">
                  <c:v>28</c:v>
                </c:pt>
                <c:pt idx="4">
                  <c:v>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71C-4F13-8685-38519AEEF1E0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min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none"/>
          </c:marker>
          <c:cat>
            <c:strRef>
              <c:f>Foglio1!$A$2:$A$6</c:f>
              <c:strCache>
                <c:ptCount val="5"/>
                <c:pt idx="0">
                  <c:v>Admitted</c:v>
                </c:pt>
                <c:pt idx="1">
                  <c:v>Discharged home</c:v>
                </c:pt>
                <c:pt idx="2">
                  <c:v>Transferred</c:v>
                </c:pt>
                <c:pt idx="3">
                  <c:v>Abandon before visit</c:v>
                </c:pt>
                <c:pt idx="4">
                  <c:v>Abandon after visit</c:v>
                </c:pt>
              </c:strCache>
            </c:strRef>
          </c:cat>
          <c:val>
            <c:numRef>
              <c:f>Foglio1!$D$2:$D$6</c:f>
              <c:numCache>
                <c:formatCode>General</c:formatCode>
                <c:ptCount val="5"/>
                <c:pt idx="0">
                  <c:v>45</c:v>
                </c:pt>
                <c:pt idx="1">
                  <c:v>10</c:v>
                </c:pt>
                <c:pt idx="2">
                  <c:v>40</c:v>
                </c:pt>
                <c:pt idx="3">
                  <c:v>3</c:v>
                </c:pt>
                <c:pt idx="4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71C-4F13-8685-38519AEEF1E0}"/>
            </c:ext>
          </c:extLst>
        </c:ser>
        <c:ser>
          <c:idx val="3"/>
          <c:order val="3"/>
          <c:tx>
            <c:strRef>
              <c:f>Foglio1!$E$1</c:f>
              <c:strCache>
                <c:ptCount val="1"/>
                <c:pt idx="0">
                  <c:v>q1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none"/>
          </c:marker>
          <c:cat>
            <c:strRef>
              <c:f>Foglio1!$A$2:$A$6</c:f>
              <c:strCache>
                <c:ptCount val="5"/>
                <c:pt idx="0">
                  <c:v>Admitted</c:v>
                </c:pt>
                <c:pt idx="1">
                  <c:v>Discharged home</c:v>
                </c:pt>
                <c:pt idx="2">
                  <c:v>Transferred</c:v>
                </c:pt>
                <c:pt idx="3">
                  <c:v>Abandon before visit</c:v>
                </c:pt>
                <c:pt idx="4">
                  <c:v>Abandon after visit</c:v>
                </c:pt>
              </c:strCache>
            </c:strRef>
          </c:cat>
          <c:val>
            <c:numRef>
              <c:f>Foglio1!$E$2:$E$6</c:f>
              <c:numCache>
                <c:formatCode>General</c:formatCode>
                <c:ptCount val="5"/>
                <c:pt idx="0">
                  <c:v>63</c:v>
                </c:pt>
                <c:pt idx="1">
                  <c:v>33</c:v>
                </c:pt>
                <c:pt idx="2">
                  <c:v>60</c:v>
                </c:pt>
                <c:pt idx="3">
                  <c:v>9</c:v>
                </c:pt>
                <c:pt idx="4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71C-4F13-8685-38519AEEF1E0}"/>
            </c:ext>
          </c:extLst>
        </c:ser>
        <c:ser>
          <c:idx val="4"/>
          <c:order val="4"/>
          <c:tx>
            <c:strRef>
              <c:f>Foglio1!$F$1</c:f>
              <c:strCache>
                <c:ptCount val="1"/>
                <c:pt idx="0">
                  <c:v>median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cat>
            <c:strRef>
              <c:f>Foglio1!$A$2:$A$6</c:f>
              <c:strCache>
                <c:ptCount val="5"/>
                <c:pt idx="0">
                  <c:v>Admitted</c:v>
                </c:pt>
                <c:pt idx="1">
                  <c:v>Discharged home</c:v>
                </c:pt>
                <c:pt idx="2">
                  <c:v>Transferred</c:v>
                </c:pt>
                <c:pt idx="3">
                  <c:v>Abandon before visit</c:v>
                </c:pt>
                <c:pt idx="4">
                  <c:v>Abandon after visit</c:v>
                </c:pt>
              </c:strCache>
            </c:strRef>
          </c:cat>
          <c:val>
            <c:numRef>
              <c:f>Foglio1!$F$2:$F$6</c:f>
              <c:numCache>
                <c:formatCode>General</c:formatCode>
                <c:ptCount val="5"/>
                <c:pt idx="0">
                  <c:v>71</c:v>
                </c:pt>
                <c:pt idx="1">
                  <c:v>49</c:v>
                </c:pt>
                <c:pt idx="2">
                  <c:v>69</c:v>
                </c:pt>
                <c:pt idx="3">
                  <c:v>12</c:v>
                </c:pt>
                <c:pt idx="4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71C-4F13-8685-38519AEEF1E0}"/>
            </c:ext>
          </c:extLst>
        </c:ser>
        <c:ser>
          <c:idx val="5"/>
          <c:order val="5"/>
          <c:tx>
            <c:strRef>
              <c:f>Foglio1!$G$1</c:f>
              <c:strCache>
                <c:ptCount val="1"/>
                <c:pt idx="0">
                  <c:v>q3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cat>
            <c:strRef>
              <c:f>Foglio1!$A$2:$A$6</c:f>
              <c:strCache>
                <c:ptCount val="5"/>
                <c:pt idx="0">
                  <c:v>Admitted</c:v>
                </c:pt>
                <c:pt idx="1">
                  <c:v>Discharged home</c:v>
                </c:pt>
                <c:pt idx="2">
                  <c:v>Transferred</c:v>
                </c:pt>
                <c:pt idx="3">
                  <c:v>Abandon before visit</c:v>
                </c:pt>
                <c:pt idx="4">
                  <c:v>Abandon after visit</c:v>
                </c:pt>
              </c:strCache>
            </c:strRef>
          </c:cat>
          <c:val>
            <c:numRef>
              <c:f>Foglio1!$G$2:$G$6</c:f>
              <c:numCache>
                <c:formatCode>General</c:formatCode>
                <c:ptCount val="5"/>
                <c:pt idx="0">
                  <c:v>83</c:v>
                </c:pt>
                <c:pt idx="1">
                  <c:v>63</c:v>
                </c:pt>
                <c:pt idx="2">
                  <c:v>76</c:v>
                </c:pt>
                <c:pt idx="3">
                  <c:v>18</c:v>
                </c:pt>
                <c:pt idx="4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71C-4F13-8685-38519AEEF1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</c:hiLowLines>
        <c:upDownBars>
          <c:gapWidth val="150"/>
          <c:upBars>
            <c:spPr>
              <a:solidFill>
                <a:schemeClr val="accent1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upBars>
          <c:downBars>
            <c:spPr>
              <a:solidFill>
                <a:schemeClr val="accent1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downBars>
        </c:upDownBars>
        <c:axId val="1795469807"/>
        <c:axId val="1795466927"/>
      </c:stockChart>
      <c:catAx>
        <c:axId val="179546980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95466927"/>
        <c:crosses val="autoZero"/>
        <c:auto val="1"/>
        <c:lblAlgn val="ctr"/>
        <c:lblOffset val="100"/>
        <c:noMultiLvlLbl val="0"/>
      </c:catAx>
      <c:valAx>
        <c:axId val="1795466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954698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EMS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Foglio1!$A$2:$A$14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Foglio1!$B$2:$B$14</c:f>
              <c:numCache>
                <c:formatCode>0</c:formatCode>
                <c:ptCount val="13"/>
                <c:pt idx="0">
                  <c:v>10.26</c:v>
                </c:pt>
                <c:pt idx="1">
                  <c:v>10.799999999999999</c:v>
                </c:pt>
                <c:pt idx="2">
                  <c:v>9.7199999999999989</c:v>
                </c:pt>
                <c:pt idx="3">
                  <c:v>10.08</c:v>
                </c:pt>
                <c:pt idx="4">
                  <c:v>10.44</c:v>
                </c:pt>
                <c:pt idx="5">
                  <c:v>11.16</c:v>
                </c:pt>
                <c:pt idx="6">
                  <c:v>9.7199999999999989</c:v>
                </c:pt>
                <c:pt idx="7">
                  <c:v>10.26</c:v>
                </c:pt>
                <c:pt idx="8">
                  <c:v>10.62</c:v>
                </c:pt>
                <c:pt idx="9">
                  <c:v>11.7</c:v>
                </c:pt>
                <c:pt idx="10">
                  <c:v>11.34</c:v>
                </c:pt>
                <c:pt idx="11">
                  <c:v>10.98</c:v>
                </c:pt>
                <c:pt idx="12">
                  <c:v>10.44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FCA-4E66-8C09-62C36CF3DA36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Self-presented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Foglio1!$A$2:$A$14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Foglio1!$C$2:$C$14</c:f>
              <c:numCache>
                <c:formatCode>0</c:formatCode>
                <c:ptCount val="13"/>
                <c:pt idx="0">
                  <c:v>46.74</c:v>
                </c:pt>
                <c:pt idx="1">
                  <c:v>49.2</c:v>
                </c:pt>
                <c:pt idx="2">
                  <c:v>44.28</c:v>
                </c:pt>
                <c:pt idx="3">
                  <c:v>45.92</c:v>
                </c:pt>
                <c:pt idx="4">
                  <c:v>47.56</c:v>
                </c:pt>
                <c:pt idx="5">
                  <c:v>50.84</c:v>
                </c:pt>
                <c:pt idx="6">
                  <c:v>44.28</c:v>
                </c:pt>
                <c:pt idx="7">
                  <c:v>46.74</c:v>
                </c:pt>
                <c:pt idx="8">
                  <c:v>48.38</c:v>
                </c:pt>
                <c:pt idx="9">
                  <c:v>53.3</c:v>
                </c:pt>
                <c:pt idx="10">
                  <c:v>51.66</c:v>
                </c:pt>
                <c:pt idx="11">
                  <c:v>50.019999999999996</c:v>
                </c:pt>
                <c:pt idx="12">
                  <c:v>47.56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FCA-4E66-8C09-62C36CF3DA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15556704"/>
        <c:axId val="1115557184"/>
      </c:lineChart>
      <c:catAx>
        <c:axId val="11155567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800" noProof="0" dirty="0"/>
                  <a:t>Week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15557184"/>
        <c:crosses val="autoZero"/>
        <c:auto val="1"/>
        <c:lblAlgn val="ctr"/>
        <c:lblOffset val="100"/>
        <c:noMultiLvlLbl val="0"/>
      </c:catAx>
      <c:valAx>
        <c:axId val="1115557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800" noProof="0" dirty="0"/>
                  <a:t>N. of</a:t>
                </a:r>
                <a:r>
                  <a:rPr lang="en-GB" sz="800" baseline="0" noProof="0" dirty="0"/>
                  <a:t> cases</a:t>
                </a:r>
                <a:endParaRPr lang="en-GB" sz="800" noProof="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15556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EMS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Foglio1!$A$2:$A$14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Foglio1!$B$2:$B$14</c:f>
              <c:numCache>
                <c:formatCode>0</c:formatCode>
                <c:ptCount val="13"/>
                <c:pt idx="0">
                  <c:v>12</c:v>
                </c:pt>
                <c:pt idx="1">
                  <c:v>15</c:v>
                </c:pt>
                <c:pt idx="2">
                  <c:v>9</c:v>
                </c:pt>
                <c:pt idx="3">
                  <c:v>8</c:v>
                </c:pt>
                <c:pt idx="4">
                  <c:v>8</c:v>
                </c:pt>
                <c:pt idx="5">
                  <c:v>11.16</c:v>
                </c:pt>
                <c:pt idx="6">
                  <c:v>9.7199999999999989</c:v>
                </c:pt>
                <c:pt idx="7">
                  <c:v>12</c:v>
                </c:pt>
                <c:pt idx="8">
                  <c:v>10</c:v>
                </c:pt>
                <c:pt idx="9">
                  <c:v>9</c:v>
                </c:pt>
                <c:pt idx="10">
                  <c:v>8</c:v>
                </c:pt>
                <c:pt idx="11">
                  <c:v>12</c:v>
                </c:pt>
                <c:pt idx="12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969-4C1C-9F83-DD13A408B2EE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Self-presented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Foglio1!$A$2:$A$14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Foglio1!$C$2:$C$14</c:f>
              <c:numCache>
                <c:formatCode>0</c:formatCode>
                <c:ptCount val="13"/>
                <c:pt idx="0">
                  <c:v>47</c:v>
                </c:pt>
                <c:pt idx="1">
                  <c:v>48</c:v>
                </c:pt>
                <c:pt idx="2">
                  <c:v>45</c:v>
                </c:pt>
                <c:pt idx="3">
                  <c:v>48</c:v>
                </c:pt>
                <c:pt idx="4">
                  <c:v>47</c:v>
                </c:pt>
                <c:pt idx="5">
                  <c:v>45.84</c:v>
                </c:pt>
                <c:pt idx="6">
                  <c:v>48.28</c:v>
                </c:pt>
                <c:pt idx="7">
                  <c:v>52</c:v>
                </c:pt>
                <c:pt idx="8">
                  <c:v>53</c:v>
                </c:pt>
                <c:pt idx="9">
                  <c:v>53</c:v>
                </c:pt>
                <c:pt idx="10">
                  <c:v>49</c:v>
                </c:pt>
                <c:pt idx="11">
                  <c:v>42</c:v>
                </c:pt>
                <c:pt idx="12">
                  <c:v>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969-4C1C-9F83-DD13A408B2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15556704"/>
        <c:axId val="1115557184"/>
      </c:lineChart>
      <c:catAx>
        <c:axId val="11155567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800" noProof="0" dirty="0"/>
                  <a:t>Week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15557184"/>
        <c:crosses val="autoZero"/>
        <c:auto val="1"/>
        <c:lblAlgn val="ctr"/>
        <c:lblOffset val="100"/>
        <c:noMultiLvlLbl val="0"/>
      </c:catAx>
      <c:valAx>
        <c:axId val="1115557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800" noProof="0" dirty="0"/>
                  <a:t>N. of</a:t>
                </a:r>
                <a:r>
                  <a:rPr lang="en-GB" sz="800" baseline="0" noProof="0" dirty="0"/>
                  <a:t> cases</a:t>
                </a:r>
                <a:endParaRPr lang="en-GB" sz="800" noProof="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15556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Admitted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Foglio1!$A$2:$A$14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Foglio1!$B$2:$B$14</c:f>
              <c:numCache>
                <c:formatCode>General</c:formatCode>
                <c:ptCount val="13"/>
                <c:pt idx="0">
                  <c:v>8</c:v>
                </c:pt>
                <c:pt idx="1">
                  <c:v>13</c:v>
                </c:pt>
                <c:pt idx="2">
                  <c:v>15</c:v>
                </c:pt>
                <c:pt idx="3">
                  <c:v>16</c:v>
                </c:pt>
                <c:pt idx="4">
                  <c:v>20</c:v>
                </c:pt>
                <c:pt idx="5">
                  <c:v>17</c:v>
                </c:pt>
                <c:pt idx="6">
                  <c:v>12</c:v>
                </c:pt>
                <c:pt idx="7">
                  <c:v>8</c:v>
                </c:pt>
                <c:pt idx="8">
                  <c:v>6</c:v>
                </c:pt>
                <c:pt idx="9">
                  <c:v>5</c:v>
                </c:pt>
                <c:pt idx="10">
                  <c:v>3</c:v>
                </c:pt>
                <c:pt idx="11">
                  <c:v>2</c:v>
                </c:pt>
                <c:pt idx="12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FCA-4E66-8C09-62C36CF3DA36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Discharged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Foglio1!$A$2:$A$14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Foglio1!$C$2:$C$14</c:f>
              <c:numCache>
                <c:formatCode>General</c:formatCode>
                <c:ptCount val="13"/>
                <c:pt idx="0">
                  <c:v>7</c:v>
                </c:pt>
                <c:pt idx="1">
                  <c:v>10</c:v>
                </c:pt>
                <c:pt idx="2">
                  <c:v>12</c:v>
                </c:pt>
                <c:pt idx="3">
                  <c:v>14</c:v>
                </c:pt>
                <c:pt idx="4">
                  <c:v>17</c:v>
                </c:pt>
                <c:pt idx="5">
                  <c:v>16</c:v>
                </c:pt>
                <c:pt idx="6">
                  <c:v>13</c:v>
                </c:pt>
                <c:pt idx="7">
                  <c:v>10</c:v>
                </c:pt>
                <c:pt idx="8">
                  <c:v>5</c:v>
                </c:pt>
                <c:pt idx="9">
                  <c:v>4</c:v>
                </c:pt>
                <c:pt idx="10">
                  <c:v>3</c:v>
                </c:pt>
                <c:pt idx="11">
                  <c:v>2</c:v>
                </c:pt>
                <c:pt idx="1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FCA-4E66-8C09-62C36CF3DA36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Transferred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Foglio1!$A$2:$A$14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Foglio1!$D$2:$D$14</c:f>
              <c:numCache>
                <c:formatCode>General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64-4B62-AE44-99962135A3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5556704"/>
        <c:axId val="1115557184"/>
      </c:lineChart>
      <c:catAx>
        <c:axId val="11155567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800" noProof="0" dirty="0"/>
                  <a:t>Week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15557184"/>
        <c:crosses val="autoZero"/>
        <c:auto val="1"/>
        <c:lblAlgn val="ctr"/>
        <c:lblOffset val="100"/>
        <c:noMultiLvlLbl val="0"/>
      </c:catAx>
      <c:valAx>
        <c:axId val="1115557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800" noProof="0" dirty="0"/>
                  <a:t>N. of</a:t>
                </a:r>
                <a:r>
                  <a:rPr lang="en-GB" sz="800" baseline="0" noProof="0" dirty="0"/>
                  <a:t> cases</a:t>
                </a:r>
                <a:endParaRPr lang="en-GB" sz="800" noProof="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15556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Admitted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Foglio1!$A$2:$A$14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Foglio1!$B$2:$B$14</c:f>
              <c:numCache>
                <c:formatCode>General</c:formatCode>
                <c:ptCount val="13"/>
                <c:pt idx="0">
                  <c:v>5</c:v>
                </c:pt>
                <c:pt idx="1">
                  <c:v>8</c:v>
                </c:pt>
                <c:pt idx="2">
                  <c:v>10</c:v>
                </c:pt>
                <c:pt idx="3">
                  <c:v>14</c:v>
                </c:pt>
                <c:pt idx="4">
                  <c:v>15</c:v>
                </c:pt>
                <c:pt idx="5">
                  <c:v>17</c:v>
                </c:pt>
                <c:pt idx="6">
                  <c:v>18</c:v>
                </c:pt>
                <c:pt idx="7">
                  <c:v>15</c:v>
                </c:pt>
                <c:pt idx="8">
                  <c:v>10</c:v>
                </c:pt>
                <c:pt idx="9">
                  <c:v>7</c:v>
                </c:pt>
                <c:pt idx="10">
                  <c:v>4</c:v>
                </c:pt>
                <c:pt idx="11">
                  <c:v>2</c:v>
                </c:pt>
                <c:pt idx="12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969-4C1C-9F83-DD13A408B2EE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Discharged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Foglio1!$A$2:$A$14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Foglio1!$C$2:$C$14</c:f>
              <c:numCache>
                <c:formatCode>General</c:formatCode>
                <c:ptCount val="13"/>
                <c:pt idx="0">
                  <c:v>5</c:v>
                </c:pt>
                <c:pt idx="1">
                  <c:v>7</c:v>
                </c:pt>
                <c:pt idx="2">
                  <c:v>9</c:v>
                </c:pt>
                <c:pt idx="3">
                  <c:v>12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14</c:v>
                </c:pt>
                <c:pt idx="8">
                  <c:v>9</c:v>
                </c:pt>
                <c:pt idx="9">
                  <c:v>6</c:v>
                </c:pt>
                <c:pt idx="10">
                  <c:v>4</c:v>
                </c:pt>
                <c:pt idx="11">
                  <c:v>2</c:v>
                </c:pt>
                <c:pt idx="1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969-4C1C-9F83-DD13A408B2EE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Transferred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Foglio1!$A$2:$A$14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Foglio1!$D$2:$D$14</c:f>
              <c:numCache>
                <c:formatCode>General</c:formatCode>
                <c:ptCount val="13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9A5-4C84-AEB8-8A6446D092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5556704"/>
        <c:axId val="1115557184"/>
      </c:lineChart>
      <c:catAx>
        <c:axId val="11155567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800" noProof="0" dirty="0"/>
                  <a:t>Week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15557184"/>
        <c:crosses val="autoZero"/>
        <c:auto val="1"/>
        <c:lblAlgn val="ctr"/>
        <c:lblOffset val="100"/>
        <c:noMultiLvlLbl val="0"/>
      </c:catAx>
      <c:valAx>
        <c:axId val="1115557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800" noProof="0" dirty="0"/>
                  <a:t>N. of</a:t>
                </a:r>
                <a:r>
                  <a:rPr lang="en-GB" sz="800" baseline="0" noProof="0" dirty="0"/>
                  <a:t> cases</a:t>
                </a:r>
                <a:endParaRPr lang="en-GB" sz="800" noProof="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15556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B61BF-5BB7-0E41-A55D-F0B67D33E634}" type="datetimeFigureOut">
              <a:rPr lang="it-IT" smtClean="0"/>
              <a:pPr/>
              <a:t>22/10/2025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C1757-F069-1543-A1B4-4E009AD014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8998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1757-F069-1543-A1B4-4E009AD0143E}" type="slidenum">
              <a:rPr lang="it-IT" smtClean="0"/>
              <a:pPr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53557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3F88D-FFC8-23A1-4017-2A2090043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4E5C5E5-F07E-6C01-C81B-B2D16D9628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FFD6395-2252-64ED-8FBB-903CA4CC18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6D5907B-38DD-0EB1-5119-EE1A520972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1757-F069-1543-A1B4-4E009AD0143E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959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09D93-238B-B26E-CAD0-853A0550D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3142620-5B2A-9E1F-FF0B-EB8C787E39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45407A4-8DCA-B98F-35C7-09D9126D72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5200454-1F4C-EF99-0784-9948933428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1757-F069-1543-A1B4-4E009AD0143E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4541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3807B-1BE5-11E0-CE2A-E3317A2F1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EC15559-F246-B25B-50DA-A2BD9DFBEB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F77828C-233B-A2FD-64B0-2307EDB0A4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869E266-5E22-A2DB-32DD-611E5FA803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1757-F069-1543-A1B4-4E009AD0143E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3777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34E1A-298A-5742-38F5-00830A24D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5E6046E-C073-9B7B-A449-EB64F4A2B2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9CE8086-B7F5-47F4-C8D6-647D0879D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77AC63D-5149-4E3A-D34B-BA7421AF6D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1757-F069-1543-A1B4-4E009AD0143E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928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1757-F069-1543-A1B4-4E009AD0143E}" type="slidenum">
              <a:rPr lang="it-IT" smtClean="0"/>
              <a:pPr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2845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458BA-42CB-9C20-1FC3-1774445C0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3718CC9-AEC7-BD38-ADEF-4215F36021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6B0D056-2263-6F3B-0885-278C8FA4C3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C8FE9B-840E-2C1C-BBA4-62EED75E6B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1757-F069-1543-A1B4-4E009AD0143E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1109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1757-F069-1543-A1B4-4E009AD0143E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3305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DF071-9CA5-5C13-A41F-A3D7F1724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6A51BA1-6DCA-3F75-F2E1-9E9C95993F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D995F61-139D-01F0-17FC-6C2099743F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B64195C-5142-B220-BA8B-BF6EBA290F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1757-F069-1543-A1B4-4E009AD0143E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8836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ED703-CB74-98C5-62B0-8E90DEFCA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A2D8C31-779E-93F8-18C7-6729E1D79A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B84E068-6BD4-D92A-7C4C-1EB6793B0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585BB7-9259-D8D1-DFDA-C3B6B7DADC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1757-F069-1543-A1B4-4E009AD0143E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9778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8E629-F4A3-7CB5-F839-D250EDD38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4562658-468C-66D3-58C4-A408C8C734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782F261-B187-094E-4FB9-A3C962179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C393BD7-C680-3868-80AA-00590D67A1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1757-F069-1543-A1B4-4E009AD0143E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7844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9EF2B-6B24-CE38-70DC-5BD5EC62F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CC3D1B3-679C-8E70-8F0B-D405A67FC3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0A29FBA-550B-271F-1707-4BBF5823D8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2C4F3D3-7EC7-8D59-0D60-2DA06EEA1E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1757-F069-1543-A1B4-4E009AD0143E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8457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AF7F7-E84F-0ACC-BFEA-5540AE541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1316437-D8F0-37A8-10D9-676D769341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5C0FB81-6CE0-25DC-9D50-A8451DE2FD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5A161D0-552A-4269-3C3A-FD2E2C58BE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1757-F069-1543-A1B4-4E009AD0143E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5662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D79A3-9196-80FD-F85B-FCAF0BD5D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40542EC-8280-B162-D619-F279CE7F90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E219A8A-CCFE-F3E0-073B-4B63FEEFE6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9C4FDD3-9C71-E4CB-6F50-70970268F5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1757-F069-1543-A1B4-4E009AD0143E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9631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BFFB9E-FD4D-B997-8538-75A2070A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9" y="365125"/>
            <a:ext cx="9210262" cy="1325563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rgbClr val="FF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689098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9FB03D-1931-1F7F-738C-6E5C5568B7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7792" y="2113515"/>
            <a:ext cx="4522580" cy="1315485"/>
          </a:xfrm>
          <a:prstGeom prst="rect">
            <a:avLst/>
          </a:prstGeom>
        </p:spPr>
        <p:txBody>
          <a:bodyPr anchor="t" anchorCtr="0"/>
          <a:lstStyle>
            <a:lvl1pPr algn="l">
              <a:defRPr sz="4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03</a:t>
            </a:r>
            <a:br>
              <a:rPr lang="it-IT" dirty="0"/>
            </a:br>
            <a:r>
              <a:rPr lang="it-IT" dirty="0"/>
              <a:t>Inserire il titolo della sezione</a:t>
            </a:r>
          </a:p>
        </p:txBody>
      </p:sp>
    </p:spTree>
    <p:extLst>
      <p:ext uri="{BB962C8B-B14F-4D97-AF65-F5344CB8AC3E}">
        <p14:creationId xmlns:p14="http://schemas.microsoft.com/office/powerpoint/2010/main" val="1188967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12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F5D774-1198-94CC-3F8E-F14CAE77FD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7792" y="2113515"/>
            <a:ext cx="4522580" cy="1315485"/>
          </a:xfrm>
          <a:prstGeom prst="rect">
            <a:avLst/>
          </a:prstGeom>
        </p:spPr>
        <p:txBody>
          <a:bodyPr anchor="t" anchorCtr="0"/>
          <a:lstStyle>
            <a:lvl1pPr algn="l">
              <a:defRPr sz="4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04</a:t>
            </a:r>
            <a:br>
              <a:rPr lang="it-IT" dirty="0"/>
            </a:br>
            <a:r>
              <a:rPr lang="it-IT" dirty="0"/>
              <a:t>Inserire il titolo della sezione</a:t>
            </a:r>
          </a:p>
        </p:txBody>
      </p:sp>
    </p:spTree>
    <p:extLst>
      <p:ext uri="{BB962C8B-B14F-4D97-AF65-F5344CB8AC3E}">
        <p14:creationId xmlns:p14="http://schemas.microsoft.com/office/powerpoint/2010/main" val="3826487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4584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121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802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177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544593-EB5F-8900-ABB8-F96E714B1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2E8EA31-274C-FC1D-DC2D-4D96ED09AA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5656CC-FE00-32EE-7DD6-1B82D04B2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9C42E-84D6-4C40-9C29-E8FACA741B92}" type="datetimeFigureOut">
              <a:rPr lang="it-IT" smtClean="0"/>
              <a:t>22/10/2025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AA4824-28BF-8B27-AF7A-875851F3B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40D3239-A1AB-7111-0188-4E29DECC6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69BAE-BE9D-44F6-9341-C0CC6584D3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430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E59DCA-D4DB-6BAA-EECC-CBA1B8D72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77CB68-8972-5BB7-76A3-B49512677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0E21EA-7DC3-EE72-C0D3-48AB0DD40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9C42E-84D6-4C40-9C29-E8FACA741B92}" type="datetimeFigureOut">
              <a:rPr lang="it-IT" smtClean="0"/>
              <a:t>22/10/2025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6D72AB-0F1D-3F1F-BCA0-FDD50822F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E86FDA-21E2-FD5F-1107-4753FD5B3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69BAE-BE9D-44F6-9341-C0CC6584D3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6785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8ED8ED-9295-6EBB-B16D-3713C63BA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9D9BE76-39BA-95AB-5F0B-A87ABED16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B6106F-71B9-3923-D411-202C73E1B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9C42E-84D6-4C40-9C29-E8FACA741B92}" type="datetimeFigureOut">
              <a:rPr lang="it-IT" smtClean="0"/>
              <a:t>22/10/2025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727C69-2C67-8E71-E0C9-EAE6E4E3D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48B8F9-81D8-F767-6057-FEDA6847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69BAE-BE9D-44F6-9341-C0CC6584D3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304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BFFB9E-FD4D-B997-8538-75A2070A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9" y="365125"/>
            <a:ext cx="9210262" cy="1325563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rgbClr val="FF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3BD1C8-D0AC-8440-7473-5C1ADBB48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38" y="1690688"/>
            <a:ext cx="9210262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5E77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5E77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 b="0" i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000" b="0" i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60028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4421E2-346E-5A5B-DB86-EE0176056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B8BFAB-FE33-9CBD-CD42-BBA7255C00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D767126-4325-3120-1ACC-37085DCF2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EDD91F2-558F-006F-CD01-24E523C87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9C42E-84D6-4C40-9C29-E8FACA741B92}" type="datetimeFigureOut">
              <a:rPr lang="it-IT" smtClean="0"/>
              <a:t>22/10/2025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F7F80CF-BD4E-A877-419E-7CA756B8C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10C072-8DC8-8F3C-B412-6E9BCEA1C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69BAE-BE9D-44F6-9341-C0CC6584D3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1418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5511D3-8722-B4EE-88B4-6D857E626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7EA1DBD-F2AD-B64D-CA2E-60E80FC26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FA118E2-0820-BA7A-7218-C9A715665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A6292E4-4341-CF51-965B-29477089A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C226346-FC60-CC83-9D56-1DE72FB31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B2D7A28-9D9F-61CD-FFA5-E8DA88C81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9C42E-84D6-4C40-9C29-E8FACA741B92}" type="datetimeFigureOut">
              <a:rPr lang="it-IT" smtClean="0"/>
              <a:t>22/10/2025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95565CD-A5EE-53BF-3756-0CB408795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B51E8B4-A186-D847-D805-5735CE259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69BAE-BE9D-44F6-9341-C0CC6584D3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1951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D3C81E-3856-6E39-49C6-EF481F679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44DAAF4-53C0-4330-6BA9-BB6F2A4C3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9C42E-84D6-4C40-9C29-E8FACA741B92}" type="datetimeFigureOut">
              <a:rPr lang="it-IT" smtClean="0"/>
              <a:t>22/10/2025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A86BC5F-B56A-7337-4DEA-3BDBEFD3A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349E57A-7A79-5F60-3034-A9D39FB6C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69BAE-BE9D-44F6-9341-C0CC6584D3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56501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FEB0816-E939-E577-CF1D-26FF6C3E5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9C42E-84D6-4C40-9C29-E8FACA741B92}" type="datetimeFigureOut">
              <a:rPr lang="it-IT" smtClean="0"/>
              <a:t>22/10/2025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4A42550-4D44-C9E1-C64A-22069317B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D465257-1F39-A5ED-6C00-48317988D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69BAE-BE9D-44F6-9341-C0CC6584D3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565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BAEDC6-9DBC-6D6F-91B7-17C78B982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ACD466-098B-20D0-B970-8567F3AD4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300CEB1-E674-A5D3-C9D7-38ECDDD13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76908EE-7E66-6E83-E3D9-81C21393D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9C42E-84D6-4C40-9C29-E8FACA741B92}" type="datetimeFigureOut">
              <a:rPr lang="it-IT" smtClean="0"/>
              <a:t>22/10/2025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ADE921C-3BB2-E9FF-4C58-FDE18FA61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037F500-56BE-1FB2-3924-EC7469617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69BAE-BE9D-44F6-9341-C0CC6584D3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301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808725-0A47-FF0E-E91C-4F67FC5F1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E6639BE-0D1C-9C48-EDE6-1920114F10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4D6C696-C94D-63B5-415E-3D9B32AC8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05D2C19-B733-14C2-18D6-73F7AA3BB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9C42E-84D6-4C40-9C29-E8FACA741B92}" type="datetimeFigureOut">
              <a:rPr lang="it-IT" smtClean="0"/>
              <a:t>22/10/2025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399FC7B-5F78-7FEA-6DEC-F4E6767C6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975B546-D61E-2F7F-B28E-1BAA69623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69BAE-BE9D-44F6-9341-C0CC6584D3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74458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164BDA-D508-FEA6-0FB3-27D3E354C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C448413-E3DF-F334-4628-C4394F060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505F4A-6DD4-757D-C41E-36EDAC056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9C42E-84D6-4C40-9C29-E8FACA741B92}" type="datetimeFigureOut">
              <a:rPr lang="it-IT" smtClean="0"/>
              <a:t>22/10/2025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DF76C8-15BB-F8B6-5D1A-BF4C2D6DF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81367C-A056-4924-95E7-71C886442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69BAE-BE9D-44F6-9341-C0CC6584D3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0158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9B50607-10C6-D7DD-3ACE-6BAA93C84A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0240513-3943-FCF6-2E11-68D717B73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0A6A7D-EADE-B7FB-C75C-854AE6B2C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9C42E-84D6-4C40-9C29-E8FACA741B92}" type="datetimeFigureOut">
              <a:rPr lang="it-IT" smtClean="0"/>
              <a:t>22/10/2025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101440-A362-62D6-A670-10EE62B46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F4599F-7FDD-2F22-D323-97D829E95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69BAE-BE9D-44F6-9341-C0CC6584D3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9589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ACEB2F-3A73-D17B-17C5-94BDEEEFC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38" y="417581"/>
            <a:ext cx="3625953" cy="1600200"/>
          </a:xfrm>
          <a:prstGeom prst="rect">
            <a:avLst/>
          </a:prstGeom>
        </p:spPr>
        <p:txBody>
          <a:bodyPr anchor="t" anchorCtr="0"/>
          <a:lstStyle>
            <a:lvl1pPr>
              <a:defRPr sz="3600" b="0" i="0">
                <a:solidFill>
                  <a:srgbClr val="FF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A197F03-675F-071B-B9CF-A5ECD3715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8238" y="2581550"/>
            <a:ext cx="3625954" cy="2984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5E77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ED2DBD1-FD3A-2ABE-DEB9-78C137BAE33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43334" y="427105"/>
            <a:ext cx="6172200" cy="513880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5E77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solidFill>
                  <a:srgbClr val="5E77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 b="0" i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088292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2">
            <a:extLst>
              <a:ext uri="{FF2B5EF4-FFF2-40B4-BE49-F238E27FC236}">
                <a16:creationId xmlns:a16="http://schemas.microsoft.com/office/drawing/2014/main" id="{3F516F64-75E9-8FC3-1A47-F97C5DA97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13345" y="417581"/>
            <a:ext cx="6172200" cy="5148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54DEA5AB-1B05-7D51-321F-4BEE1A7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38" y="417581"/>
            <a:ext cx="3625953" cy="1600200"/>
          </a:xfrm>
          <a:prstGeom prst="rect">
            <a:avLst/>
          </a:prstGeom>
        </p:spPr>
        <p:txBody>
          <a:bodyPr anchor="t" anchorCtr="0"/>
          <a:lstStyle>
            <a:lvl1pPr>
              <a:defRPr sz="3600" b="0" i="0">
                <a:solidFill>
                  <a:srgbClr val="FF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8A6D20C1-2874-A304-6BA7-277223245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8238" y="2581550"/>
            <a:ext cx="3625954" cy="2984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5E77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6DAFF4A-A984-118B-79FF-EB10D6939F3A}"/>
              </a:ext>
            </a:extLst>
          </p:cNvPr>
          <p:cNvSpPr txBox="1"/>
          <p:nvPr userDrawn="1"/>
        </p:nvSpPr>
        <p:spPr>
          <a:xfrm>
            <a:off x="1448790" y="6531429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it-IT" sz="12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4461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EBB907DC-7EE3-DCA5-85D7-018EB6B9AC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7792" y="2113515"/>
            <a:ext cx="4522580" cy="1315485"/>
          </a:xfrm>
          <a:prstGeom prst="rect">
            <a:avLst/>
          </a:prstGeom>
        </p:spPr>
        <p:txBody>
          <a:bodyPr anchor="t" anchorCtr="0"/>
          <a:lstStyle>
            <a:lvl1pPr algn="l">
              <a:defRPr sz="4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01</a:t>
            </a:r>
            <a:br>
              <a:rPr lang="it-IT" dirty="0"/>
            </a:br>
            <a:r>
              <a:rPr lang="it-IT" dirty="0"/>
              <a:t>Inserire il titolo della sezione</a:t>
            </a:r>
          </a:p>
        </p:txBody>
      </p:sp>
    </p:spTree>
    <p:extLst>
      <p:ext uri="{BB962C8B-B14F-4D97-AF65-F5344CB8AC3E}">
        <p14:creationId xmlns:p14="http://schemas.microsoft.com/office/powerpoint/2010/main" val="178314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388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154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F7FCB1-E317-D479-42DD-97AAD8C86E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7792" y="2113515"/>
            <a:ext cx="4522580" cy="1315485"/>
          </a:xfrm>
          <a:prstGeom prst="rect">
            <a:avLst/>
          </a:prstGeom>
        </p:spPr>
        <p:txBody>
          <a:bodyPr anchor="t" anchorCtr="0"/>
          <a:lstStyle>
            <a:lvl1pPr algn="l">
              <a:defRPr sz="4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02</a:t>
            </a:r>
            <a:br>
              <a:rPr lang="it-IT" dirty="0"/>
            </a:br>
            <a:r>
              <a:rPr lang="it-IT" dirty="0"/>
              <a:t>Inserire il titolo della sezione</a:t>
            </a:r>
          </a:p>
        </p:txBody>
      </p:sp>
    </p:spTree>
    <p:extLst>
      <p:ext uri="{BB962C8B-B14F-4D97-AF65-F5344CB8AC3E}">
        <p14:creationId xmlns:p14="http://schemas.microsoft.com/office/powerpoint/2010/main" val="322729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706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B7A7A24-BACF-7779-3310-8384FAE1E620}"/>
              </a:ext>
            </a:extLst>
          </p:cNvPr>
          <p:cNvSpPr txBox="1"/>
          <p:nvPr userDrawn="1"/>
        </p:nvSpPr>
        <p:spPr>
          <a:xfrm>
            <a:off x="11107708" y="6342504"/>
            <a:ext cx="693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BAF33AE-882A-6247-9FFC-06EB04FAA1E8}" type="slidenum">
              <a:rPr lang="it-IT" sz="1400" b="0" i="0" smtClean="0">
                <a:solidFill>
                  <a:srgbClr val="5E77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‹N›</a:t>
            </a:fld>
            <a:endParaRPr lang="it-IT" sz="1400" b="0" i="0" dirty="0">
              <a:solidFill>
                <a:srgbClr val="5E77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B6E6CF0-7475-453C-64DE-5869A7D60BE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967829" y="316611"/>
            <a:ext cx="945747" cy="9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3" r:id="rId2"/>
    <p:sldLayoutId id="2147483670" r:id="rId3"/>
    <p:sldLayoutId id="214748367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80653EF-A7D8-8158-29C0-E53ED5B2D9EE}"/>
              </a:ext>
            </a:extLst>
          </p:cNvPr>
          <p:cNvSpPr txBox="1"/>
          <p:nvPr userDrawn="1"/>
        </p:nvSpPr>
        <p:spPr>
          <a:xfrm>
            <a:off x="11107708" y="6342504"/>
            <a:ext cx="693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BAF33AE-882A-6247-9FFC-06EB04FAA1E8}" type="slidenum">
              <a:rPr lang="it-IT" sz="1400" b="0" i="0" smtClean="0">
                <a:solidFill>
                  <a:schemeClr val="bg1"/>
                </a:solidFill>
                <a:latin typeface="Arial" panose="020B0604020202020204" pitchFamily="34" charset="0"/>
              </a:rPr>
              <a:pPr algn="ctr"/>
              <a:t>‹N›</a:t>
            </a:fld>
            <a:endParaRPr lang="it-IT" sz="1400" b="0" i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Immagine 8">
            <a:extLst>
              <a:ext uri="{FF2B5EF4-FFF2-40B4-BE49-F238E27FC236}">
                <a16:creationId xmlns:a16="http://schemas.microsoft.com/office/drawing/2014/main" id="{D5DFF71B-3F95-33B7-A436-A88F0BBA39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967829" y="316611"/>
            <a:ext cx="945746" cy="9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5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4" r:id="rId2"/>
    <p:sldLayoutId id="2147483688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80653EF-A7D8-8158-29C0-E53ED5B2D9EE}"/>
              </a:ext>
            </a:extLst>
          </p:cNvPr>
          <p:cNvSpPr txBox="1"/>
          <p:nvPr userDrawn="1"/>
        </p:nvSpPr>
        <p:spPr>
          <a:xfrm>
            <a:off x="11107708" y="6342504"/>
            <a:ext cx="693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BAF33AE-882A-6247-9FFC-06EB04FAA1E8}" type="slidenum">
              <a:rPr lang="it-IT" sz="1400" b="0" i="0" smtClean="0">
                <a:solidFill>
                  <a:schemeClr val="bg1"/>
                </a:solidFill>
                <a:latin typeface="Arial" panose="020B0604020202020204" pitchFamily="34" charset="0"/>
              </a:rPr>
              <a:pPr algn="ctr"/>
              <a:t>‹N›</a:t>
            </a:fld>
            <a:endParaRPr lang="it-IT" sz="1400" b="0" i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Immagine 8">
            <a:extLst>
              <a:ext uri="{FF2B5EF4-FFF2-40B4-BE49-F238E27FC236}">
                <a16:creationId xmlns:a16="http://schemas.microsoft.com/office/drawing/2014/main" id="{BC26820C-D070-FFDA-DE49-0DC7E6F071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967829" y="316611"/>
            <a:ext cx="945746" cy="9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15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80653EF-A7D8-8158-29C0-E53ED5B2D9EE}"/>
              </a:ext>
            </a:extLst>
          </p:cNvPr>
          <p:cNvSpPr txBox="1"/>
          <p:nvPr userDrawn="1"/>
        </p:nvSpPr>
        <p:spPr>
          <a:xfrm>
            <a:off x="11107708" y="6342504"/>
            <a:ext cx="693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BAF33AE-882A-6247-9FFC-06EB04FAA1E8}" type="slidenum">
              <a:rPr lang="it-IT" sz="1400" b="0" i="0" smtClean="0">
                <a:solidFill>
                  <a:schemeClr val="bg1"/>
                </a:solidFill>
                <a:latin typeface="Arial" panose="020B0604020202020204" pitchFamily="34" charset="0"/>
              </a:rPr>
              <a:pPr algn="ctr"/>
              <a:t>‹N›</a:t>
            </a:fld>
            <a:endParaRPr lang="it-IT" sz="1400" b="0" i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Immagine 8">
            <a:extLst>
              <a:ext uri="{FF2B5EF4-FFF2-40B4-BE49-F238E27FC236}">
                <a16:creationId xmlns:a16="http://schemas.microsoft.com/office/drawing/2014/main" id="{0327BBB4-83D3-718C-199E-7427910F5C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967829" y="316611"/>
            <a:ext cx="945746" cy="9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66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80653EF-A7D8-8158-29C0-E53ED5B2D9EE}"/>
              </a:ext>
            </a:extLst>
          </p:cNvPr>
          <p:cNvSpPr txBox="1"/>
          <p:nvPr userDrawn="1"/>
        </p:nvSpPr>
        <p:spPr>
          <a:xfrm>
            <a:off x="11107708" y="6342504"/>
            <a:ext cx="693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BAF33AE-882A-6247-9FFC-06EB04FAA1E8}" type="slidenum">
              <a:rPr lang="it-IT" sz="1400" b="0" i="0" smtClean="0">
                <a:solidFill>
                  <a:schemeClr val="bg1"/>
                </a:solidFill>
                <a:latin typeface="Arial" panose="020B0604020202020204" pitchFamily="34" charset="0"/>
              </a:rPr>
              <a:pPr algn="ctr"/>
              <a:t>‹N›</a:t>
            </a:fld>
            <a:endParaRPr lang="it-IT" sz="1400" b="0" i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Immagine 8">
            <a:extLst>
              <a:ext uri="{FF2B5EF4-FFF2-40B4-BE49-F238E27FC236}">
                <a16:creationId xmlns:a16="http://schemas.microsoft.com/office/drawing/2014/main" id="{E305C1E7-2CF5-0288-A93F-A8467741CA1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967829" y="316611"/>
            <a:ext cx="945746" cy="9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6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404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2264D98-2B42-D39C-AD4B-73E8E0D18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0F716A2-FD3A-CC2E-7649-7979A5742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8A0A4F-FBB5-58F9-1B52-40119B4E2F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09C42E-84D6-4C40-9C29-E8FACA741B92}" type="datetimeFigureOut">
              <a:rPr lang="it-IT" smtClean="0"/>
              <a:t>22/10/2025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7350037-9F58-BEAA-C7BF-AAD0DF44C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EC2497-1F39-BA4B-BCDC-7CC5F8B76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D69BAE-BE9D-44F6-9341-C0CC6584D3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006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svg"/><Relationship Id="rId11" Type="http://schemas.openxmlformats.org/officeDocument/2006/relationships/image" Target="../media/image16.svg"/><Relationship Id="rId5" Type="http://schemas.openxmlformats.org/officeDocument/2006/relationships/image" Target="../media/image23.png"/><Relationship Id="rId10" Type="http://schemas.openxmlformats.org/officeDocument/2006/relationships/image" Target="../media/image15.png"/><Relationship Id="rId4" Type="http://schemas.openxmlformats.org/officeDocument/2006/relationships/image" Target="../media/image22.sv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image" Target="../media/image24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image" Target="../media/image24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svg"/><Relationship Id="rId11" Type="http://schemas.openxmlformats.org/officeDocument/2006/relationships/image" Target="../media/image16.svg"/><Relationship Id="rId5" Type="http://schemas.openxmlformats.org/officeDocument/2006/relationships/image" Target="../media/image21.pn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svg"/><Relationship Id="rId7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2.svg"/><Relationship Id="rId7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6.xml"/><Relationship Id="rId11" Type="http://schemas.openxmlformats.org/officeDocument/2006/relationships/image" Target="../media/image20.png"/><Relationship Id="rId5" Type="http://schemas.openxmlformats.org/officeDocument/2006/relationships/image" Target="../media/image24.sv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chart" Target="../charts/char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2.svg"/><Relationship Id="rId7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8.xml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chart" Target="../charts/char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D8EE3D1-33C4-F66F-9BBA-7382915B93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1146"/>
            <a:ext cx="12191999" cy="684685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B0F6C68-374E-CD45-75C6-A598D4F129F5}"/>
              </a:ext>
            </a:extLst>
          </p:cNvPr>
          <p:cNvSpPr txBox="1"/>
          <p:nvPr/>
        </p:nvSpPr>
        <p:spPr>
          <a:xfrm>
            <a:off x="6470073" y="4838391"/>
            <a:ext cx="5449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noProof="0">
                <a:solidFill>
                  <a:srgbClr val="5E77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Policymakers' </a:t>
            </a:r>
            <a:r>
              <a:rPr lang="en-GB" sz="3600" noProof="0" dirty="0">
                <a:solidFill>
                  <a:srgbClr val="5E77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Dashboard (UC2)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3AB6844-6618-9370-8B7A-6CB35E7146BA}"/>
              </a:ext>
            </a:extLst>
          </p:cNvPr>
          <p:cNvSpPr txBox="1"/>
          <p:nvPr/>
        </p:nvSpPr>
        <p:spPr>
          <a:xfrm>
            <a:off x="6470073" y="6048250"/>
            <a:ext cx="4280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 dirty="0">
                <a:solidFill>
                  <a:srgbClr val="7BA7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October 2025</a:t>
            </a:r>
          </a:p>
        </p:txBody>
      </p:sp>
    </p:spTree>
    <p:extLst>
      <p:ext uri="{BB962C8B-B14F-4D97-AF65-F5344CB8AC3E}">
        <p14:creationId xmlns:p14="http://schemas.microsoft.com/office/powerpoint/2010/main" val="4039128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F97A0-A94B-A67E-9557-91C6912C7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22434058-CDF3-571E-7AA9-6642DB0C2BAD}"/>
              </a:ext>
            </a:extLst>
          </p:cNvPr>
          <p:cNvSpPr/>
          <p:nvPr/>
        </p:nvSpPr>
        <p:spPr>
          <a:xfrm>
            <a:off x="0" y="0"/>
            <a:ext cx="12192000" cy="2373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Alert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Performance and Quality - Stats Analysis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Performance and Quality - Time series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Epidemiological  Data - Time series           Preferred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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7F2E4903-264C-5C52-9F4D-522A0B57652E}"/>
              </a:ext>
            </a:extLst>
          </p:cNvPr>
          <p:cNvSpPr/>
          <p:nvPr/>
        </p:nvSpPr>
        <p:spPr>
          <a:xfrm>
            <a:off x="4438" y="389655"/>
            <a:ext cx="1934722" cy="638104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DA0A5670-6477-49B1-EB04-A081AD5DA871}"/>
              </a:ext>
            </a:extLst>
          </p:cNvPr>
          <p:cNvSpPr txBox="1"/>
          <p:nvPr/>
        </p:nvSpPr>
        <p:spPr>
          <a:xfrm>
            <a:off x="5140438" y="379392"/>
            <a:ext cx="1641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N. of cases /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GB" sz="1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outcome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(N. of cases = 396)</a:t>
            </a:r>
          </a:p>
        </p:txBody>
      </p:sp>
      <p:graphicFrame>
        <p:nvGraphicFramePr>
          <p:cNvPr id="52" name="Grafico 51">
            <a:extLst>
              <a:ext uri="{FF2B5EF4-FFF2-40B4-BE49-F238E27FC236}">
                <a16:creationId xmlns:a16="http://schemas.microsoft.com/office/drawing/2014/main" id="{3EEE3224-7734-C2B4-D980-670D6810B587}"/>
              </a:ext>
            </a:extLst>
          </p:cNvPr>
          <p:cNvGraphicFramePr/>
          <p:nvPr/>
        </p:nvGraphicFramePr>
        <p:xfrm>
          <a:off x="2674050" y="863944"/>
          <a:ext cx="3236359" cy="2264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3" name="Tabella 52">
            <a:extLst>
              <a:ext uri="{FF2B5EF4-FFF2-40B4-BE49-F238E27FC236}">
                <a16:creationId xmlns:a16="http://schemas.microsoft.com/office/drawing/2014/main" id="{76A9354D-84E4-1A53-BD6F-22D1A51348BE}"/>
              </a:ext>
            </a:extLst>
          </p:cNvPr>
          <p:cNvGraphicFramePr>
            <a:graphicFrameLocks noGrp="1"/>
          </p:cNvGraphicFramePr>
          <p:nvPr/>
        </p:nvGraphicFramePr>
        <p:xfrm>
          <a:off x="6178521" y="1088597"/>
          <a:ext cx="2553128" cy="17876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0575">
                  <a:extLst>
                    <a:ext uri="{9D8B030D-6E8A-4147-A177-3AD203B41FA5}">
                      <a16:colId xmlns:a16="http://schemas.microsoft.com/office/drawing/2014/main" val="1697044146"/>
                    </a:ext>
                  </a:extLst>
                </a:gridCol>
                <a:gridCol w="549667">
                  <a:extLst>
                    <a:ext uri="{9D8B030D-6E8A-4147-A177-3AD203B41FA5}">
                      <a16:colId xmlns:a16="http://schemas.microsoft.com/office/drawing/2014/main" val="4098831203"/>
                    </a:ext>
                  </a:extLst>
                </a:gridCol>
                <a:gridCol w="482886">
                  <a:extLst>
                    <a:ext uri="{9D8B030D-6E8A-4147-A177-3AD203B41FA5}">
                      <a16:colId xmlns:a16="http://schemas.microsoft.com/office/drawing/2014/main" val="649744283"/>
                    </a:ext>
                  </a:extLst>
                </a:gridCol>
              </a:tblGrid>
              <a:tr h="255376">
                <a:tc>
                  <a:txBody>
                    <a:bodyPr/>
                    <a:lstStyle/>
                    <a:p>
                      <a:r>
                        <a:rPr lang="en-GB" sz="800" b="1" noProof="0" dirty="0"/>
                        <a:t>ED outcome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b="1" noProof="0" dirty="0"/>
                        <a:t>N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b="1" noProof="0" dirty="0"/>
                        <a:t>%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2481481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TOT</a:t>
                      </a:r>
                    </a:p>
                  </a:txBody>
                  <a:tcPr marL="9000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252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GB" sz="800" b="0" i="0" u="none" strike="noStrike" noProof="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0909923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Admitted</a:t>
                      </a:r>
                    </a:p>
                  </a:txBody>
                  <a:tcPr marL="9000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34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13,49%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3693326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Discharged</a:t>
                      </a:r>
                    </a:p>
                  </a:txBody>
                  <a:tcPr marL="9000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198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78,57%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3974137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Transferred</a:t>
                      </a:r>
                    </a:p>
                  </a:txBody>
                  <a:tcPr marL="9000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0,40%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0654856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Abandon before visit</a:t>
                      </a:r>
                    </a:p>
                  </a:txBody>
                  <a:tcPr marL="9000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15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5,95%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44382448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Abandon after visit</a:t>
                      </a:r>
                    </a:p>
                  </a:txBody>
                  <a:tcPr marL="9000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4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1,59%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1786495"/>
                  </a:ext>
                </a:extLst>
              </a:tr>
            </a:tbl>
          </a:graphicData>
        </a:graphic>
      </p:graphicFrame>
      <p:pic>
        <p:nvPicPr>
          <p:cNvPr id="93" name="Elemento grafico 92" descr="Download con riempimento a tinta unita">
            <a:extLst>
              <a:ext uri="{FF2B5EF4-FFF2-40B4-BE49-F238E27FC236}">
                <a16:creationId xmlns:a16="http://schemas.microsoft.com/office/drawing/2014/main" id="{F368BA73-CFA3-A1B2-E9D9-535F69E40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2234" y="424097"/>
            <a:ext cx="295157" cy="295157"/>
          </a:xfrm>
          <a:prstGeom prst="rect">
            <a:avLst/>
          </a:prstGeom>
        </p:spPr>
      </p:pic>
      <p:pic>
        <p:nvPicPr>
          <p:cNvPr id="94" name="Elemento grafico 93" descr="Stella contorno">
            <a:extLst>
              <a:ext uri="{FF2B5EF4-FFF2-40B4-BE49-F238E27FC236}">
                <a16:creationId xmlns:a16="http://schemas.microsoft.com/office/drawing/2014/main" id="{1882A1B8-054C-CE0F-30EB-2B1FA1BAF5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39797" y="465475"/>
            <a:ext cx="212400" cy="212400"/>
          </a:xfrm>
          <a:prstGeom prst="rect">
            <a:avLst/>
          </a:prstGeom>
        </p:spPr>
      </p:pic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E46B243F-4B39-9996-D00F-01D0ED5AC762}"/>
              </a:ext>
            </a:extLst>
          </p:cNvPr>
          <p:cNvSpPr txBox="1"/>
          <p:nvPr/>
        </p:nvSpPr>
        <p:spPr>
          <a:xfrm>
            <a:off x="0" y="3034130"/>
            <a:ext cx="2004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Variables for ED episode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wait for visit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visit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stay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boarding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Dimensions for ED episode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Patient's age range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Patient's sex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Arrival mode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Triage priority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Main problem at triage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outcome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diagnosis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Admission specialty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Variables for ED organization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Overcrowding measure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Boarding measure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Dimensions for ED organization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type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n. of beds ranges</a:t>
            </a:r>
          </a:p>
        </p:txBody>
      </p:sp>
      <p:pic>
        <p:nvPicPr>
          <p:cNvPr id="8" name="Immagine 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B987E5F-FBAB-0EF6-1DD8-0DC3E861F30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931683"/>
            <a:ext cx="118148" cy="118148"/>
          </a:xfrm>
          <a:prstGeom prst="rect">
            <a:avLst/>
          </a:prstGeom>
        </p:spPr>
      </p:pic>
      <p:pic>
        <p:nvPicPr>
          <p:cNvPr id="23" name="Immagine 2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C6A04B45-5D2F-EECE-5AC9-DC7586948A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931683"/>
            <a:ext cx="118148" cy="118148"/>
          </a:xfrm>
          <a:prstGeom prst="rect">
            <a:avLst/>
          </a:prstGeom>
        </p:spPr>
      </p:pic>
      <p:pic>
        <p:nvPicPr>
          <p:cNvPr id="26" name="Immagine 25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3C3F1311-010D-6A64-FC61-9649E5D27D9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5080704"/>
            <a:ext cx="118148" cy="118148"/>
          </a:xfrm>
          <a:prstGeom prst="rect">
            <a:avLst/>
          </a:prstGeom>
        </p:spPr>
      </p:pic>
      <p:pic>
        <p:nvPicPr>
          <p:cNvPr id="27" name="Immagine 2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30E88E3-4E34-CD2F-0CC6-CF032187FC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5080704"/>
            <a:ext cx="118148" cy="118148"/>
          </a:xfrm>
          <a:prstGeom prst="rect">
            <a:avLst/>
          </a:prstGeom>
        </p:spPr>
      </p:pic>
      <p:pic>
        <p:nvPicPr>
          <p:cNvPr id="31" name="Immagine 3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949B929-6400-97A5-355C-B777777A055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5229725"/>
            <a:ext cx="118148" cy="118148"/>
          </a:xfrm>
          <a:prstGeom prst="rect">
            <a:avLst/>
          </a:prstGeom>
        </p:spPr>
      </p:pic>
      <p:pic>
        <p:nvPicPr>
          <p:cNvPr id="33" name="Immagine 3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73B6F1A4-2EB5-BCEE-BD17-72C2DEF594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5229725"/>
            <a:ext cx="118148" cy="118148"/>
          </a:xfrm>
          <a:prstGeom prst="rect">
            <a:avLst/>
          </a:prstGeom>
        </p:spPr>
      </p:pic>
      <p:pic>
        <p:nvPicPr>
          <p:cNvPr id="34" name="Immagine 3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8A6F319F-2510-3255-2535-B3DD784FBA0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782662"/>
            <a:ext cx="118148" cy="118148"/>
          </a:xfrm>
          <a:prstGeom prst="rect">
            <a:avLst/>
          </a:prstGeom>
        </p:spPr>
      </p:pic>
      <p:pic>
        <p:nvPicPr>
          <p:cNvPr id="35" name="Immagine 3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E957FB88-BD6C-184D-A3CA-F5AA389C68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782662"/>
            <a:ext cx="118148" cy="118148"/>
          </a:xfrm>
          <a:prstGeom prst="rect">
            <a:avLst/>
          </a:prstGeom>
        </p:spPr>
      </p:pic>
      <p:pic>
        <p:nvPicPr>
          <p:cNvPr id="37" name="Immagine 3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7E4BDA9A-5BAF-B762-4920-5901CE2FA9E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633641"/>
            <a:ext cx="118148" cy="118148"/>
          </a:xfrm>
          <a:prstGeom prst="rect">
            <a:avLst/>
          </a:prstGeom>
        </p:spPr>
      </p:pic>
      <p:pic>
        <p:nvPicPr>
          <p:cNvPr id="38" name="Immagine 3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55F9E89F-2015-43D0-6B48-6C48727314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633641"/>
            <a:ext cx="118148" cy="118148"/>
          </a:xfrm>
          <a:prstGeom prst="rect">
            <a:avLst/>
          </a:prstGeom>
        </p:spPr>
      </p:pic>
      <p:pic>
        <p:nvPicPr>
          <p:cNvPr id="39" name="Immagine 3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4240FD19-A9F2-6080-590E-1343C9F3F54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484620"/>
            <a:ext cx="118148" cy="118148"/>
          </a:xfrm>
          <a:prstGeom prst="rect">
            <a:avLst/>
          </a:prstGeom>
        </p:spPr>
      </p:pic>
      <p:pic>
        <p:nvPicPr>
          <p:cNvPr id="40" name="Immagine 3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64B66735-4841-F8B5-F996-E36153C85B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484620"/>
            <a:ext cx="118148" cy="118148"/>
          </a:xfrm>
          <a:prstGeom prst="rect">
            <a:avLst/>
          </a:prstGeom>
        </p:spPr>
      </p:pic>
      <p:pic>
        <p:nvPicPr>
          <p:cNvPr id="41" name="Immagine 4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D976ACFF-E33F-A4E4-F5DB-1B75B19DE3C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335599"/>
            <a:ext cx="118148" cy="118148"/>
          </a:xfrm>
          <a:prstGeom prst="rect">
            <a:avLst/>
          </a:prstGeom>
        </p:spPr>
      </p:pic>
      <p:pic>
        <p:nvPicPr>
          <p:cNvPr id="42" name="Immagine 4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2924A8B-75A6-8C79-25F6-C1B0AFCEF9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335599"/>
            <a:ext cx="118148" cy="118148"/>
          </a:xfrm>
          <a:prstGeom prst="rect">
            <a:avLst/>
          </a:prstGeom>
        </p:spPr>
      </p:pic>
      <p:pic>
        <p:nvPicPr>
          <p:cNvPr id="43" name="Immagine 4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B929F6E8-E16E-6EBF-5253-8BB671B8437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186578"/>
            <a:ext cx="118148" cy="118148"/>
          </a:xfrm>
          <a:prstGeom prst="rect">
            <a:avLst/>
          </a:prstGeom>
        </p:spPr>
      </p:pic>
      <p:pic>
        <p:nvPicPr>
          <p:cNvPr id="44" name="Immagine 4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E775DCC1-BD1A-8073-5C57-AF4E195DAB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186578"/>
            <a:ext cx="118148" cy="118148"/>
          </a:xfrm>
          <a:prstGeom prst="rect">
            <a:avLst/>
          </a:prstGeom>
        </p:spPr>
      </p:pic>
      <p:sp>
        <p:nvSpPr>
          <p:cNvPr id="46" name="Ovale 45">
            <a:extLst>
              <a:ext uri="{FF2B5EF4-FFF2-40B4-BE49-F238E27FC236}">
                <a16:creationId xmlns:a16="http://schemas.microsoft.com/office/drawing/2014/main" id="{EB54A069-8205-3A5D-85E0-6C6C8FE76F4B}"/>
              </a:ext>
            </a:extLst>
          </p:cNvPr>
          <p:cNvSpPr/>
          <p:nvPr/>
        </p:nvSpPr>
        <p:spPr>
          <a:xfrm flipH="1">
            <a:off x="77790" y="4914796"/>
            <a:ext cx="144000" cy="1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8" name="Immagine 4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41B3EF4B-4B4B-0A14-A083-E18A93FBC4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703695"/>
            <a:ext cx="118148" cy="118148"/>
          </a:xfrm>
          <a:prstGeom prst="rect">
            <a:avLst/>
          </a:prstGeom>
        </p:spPr>
      </p:pic>
      <p:pic>
        <p:nvPicPr>
          <p:cNvPr id="50" name="Immagine 4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C8A4EF13-77C2-BB3A-DCCB-64599A2731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554674"/>
            <a:ext cx="118148" cy="118148"/>
          </a:xfrm>
          <a:prstGeom prst="rect">
            <a:avLst/>
          </a:prstGeom>
        </p:spPr>
      </p:pic>
      <p:pic>
        <p:nvPicPr>
          <p:cNvPr id="54" name="Immagine 5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0C79156-AD52-B1FF-8285-4114EA1D25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405653"/>
            <a:ext cx="118148" cy="118148"/>
          </a:xfrm>
          <a:prstGeom prst="rect">
            <a:avLst/>
          </a:prstGeom>
        </p:spPr>
      </p:pic>
      <p:pic>
        <p:nvPicPr>
          <p:cNvPr id="57" name="Immagine 5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47583056-6B58-553E-873C-937032D70E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256632"/>
            <a:ext cx="118148" cy="118148"/>
          </a:xfrm>
          <a:prstGeom prst="rect">
            <a:avLst/>
          </a:prstGeom>
        </p:spPr>
      </p:pic>
      <p:pic>
        <p:nvPicPr>
          <p:cNvPr id="71" name="Immagine 7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6D16AF7B-D81F-5CD0-7A75-5C6BD2A4F84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406892"/>
            <a:ext cx="118148" cy="118148"/>
          </a:xfrm>
          <a:prstGeom prst="rect">
            <a:avLst/>
          </a:prstGeom>
        </p:spPr>
      </p:pic>
      <p:pic>
        <p:nvPicPr>
          <p:cNvPr id="72" name="Immagine 7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1D62DFF9-1AD6-41C4-09D5-5D1CB8CDF7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555913"/>
            <a:ext cx="118148" cy="118148"/>
          </a:xfrm>
          <a:prstGeom prst="rect">
            <a:avLst/>
          </a:prstGeom>
        </p:spPr>
      </p:pic>
      <p:pic>
        <p:nvPicPr>
          <p:cNvPr id="73" name="Immagine 7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B162E394-322E-A702-D9BC-BABBB67EFD2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704934"/>
            <a:ext cx="118148" cy="118148"/>
          </a:xfrm>
          <a:prstGeom prst="rect">
            <a:avLst/>
          </a:prstGeom>
        </p:spPr>
      </p:pic>
      <p:pic>
        <p:nvPicPr>
          <p:cNvPr id="74" name="Immagine 7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4AB3835E-311B-881C-FD0D-ED9F21DAC79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257871"/>
            <a:ext cx="118148" cy="118148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723DBB10-4CEC-9399-CFDA-3FEE279E5AA3}"/>
              </a:ext>
            </a:extLst>
          </p:cNvPr>
          <p:cNvCxnSpPr>
            <a:cxnSpLocks/>
          </p:cNvCxnSpPr>
          <p:nvPr/>
        </p:nvCxnSpPr>
        <p:spPr>
          <a:xfrm>
            <a:off x="177049" y="1287091"/>
            <a:ext cx="1485364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e 9">
            <a:extLst>
              <a:ext uri="{FF2B5EF4-FFF2-40B4-BE49-F238E27FC236}">
                <a16:creationId xmlns:a16="http://schemas.microsoft.com/office/drawing/2014/main" id="{E77BFBA4-C145-93C3-E7E0-051B5467B442}"/>
              </a:ext>
            </a:extLst>
          </p:cNvPr>
          <p:cNvSpPr/>
          <p:nvPr/>
        </p:nvSpPr>
        <p:spPr>
          <a:xfrm>
            <a:off x="1190424" y="1255388"/>
            <a:ext cx="63407" cy="63407"/>
          </a:xfrm>
          <a:prstGeom prst="ellipse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BAFBAA6D-1777-CACB-1122-A907B92D4909}"/>
              </a:ext>
            </a:extLst>
          </p:cNvPr>
          <p:cNvSpPr txBox="1"/>
          <p:nvPr/>
        </p:nvSpPr>
        <p:spPr>
          <a:xfrm>
            <a:off x="83777" y="1314790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01/01/2021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56BF9D46-CDEA-385D-4AC0-FD4AD37517BD}"/>
              </a:ext>
            </a:extLst>
          </p:cNvPr>
          <p:cNvSpPr txBox="1"/>
          <p:nvPr/>
        </p:nvSpPr>
        <p:spPr>
          <a:xfrm>
            <a:off x="1256653" y="1314790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31/12/2023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3ECAE6DE-0872-2681-A10D-0342FB1708C1}"/>
              </a:ext>
            </a:extLst>
          </p:cNvPr>
          <p:cNvSpPr txBox="1"/>
          <p:nvPr/>
        </p:nvSpPr>
        <p:spPr>
          <a:xfrm>
            <a:off x="22379" y="864000"/>
            <a:ext cx="848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First period</a:t>
            </a:r>
          </a:p>
        </p:txBody>
      </p:sp>
      <p:cxnSp>
        <p:nvCxnSpPr>
          <p:cNvPr id="62" name="Connettore diritto 61">
            <a:extLst>
              <a:ext uri="{FF2B5EF4-FFF2-40B4-BE49-F238E27FC236}">
                <a16:creationId xmlns:a16="http://schemas.microsoft.com/office/drawing/2014/main" id="{346C78D5-B4D9-9B70-5058-10CB9648C854}"/>
              </a:ext>
            </a:extLst>
          </p:cNvPr>
          <p:cNvCxnSpPr/>
          <p:nvPr/>
        </p:nvCxnSpPr>
        <p:spPr>
          <a:xfrm>
            <a:off x="155903" y="1988421"/>
            <a:ext cx="1485364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38D07E14-81FC-1E7C-A986-41EAD474857C}"/>
              </a:ext>
            </a:extLst>
          </p:cNvPr>
          <p:cNvSpPr txBox="1"/>
          <p:nvPr/>
        </p:nvSpPr>
        <p:spPr>
          <a:xfrm>
            <a:off x="62631" y="202012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01/01/2021</a:t>
            </a: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68A5FFC3-EA06-7F2E-668D-FEC4FEF65FE9}"/>
              </a:ext>
            </a:extLst>
          </p:cNvPr>
          <p:cNvSpPr txBox="1"/>
          <p:nvPr/>
        </p:nvSpPr>
        <p:spPr>
          <a:xfrm>
            <a:off x="1235507" y="202012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31/12/2023</a:t>
            </a: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3137F9B4-A45B-6C97-9C86-C0B1425AF5E4}"/>
              </a:ext>
            </a:extLst>
          </p:cNvPr>
          <p:cNvSpPr txBox="1"/>
          <p:nvPr/>
        </p:nvSpPr>
        <p:spPr>
          <a:xfrm>
            <a:off x="7816" y="1612633"/>
            <a:ext cx="1027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Second period</a:t>
            </a:r>
          </a:p>
        </p:txBody>
      </p:sp>
      <p:sp>
        <p:nvSpPr>
          <p:cNvPr id="75" name="Ovale 74">
            <a:extLst>
              <a:ext uri="{FF2B5EF4-FFF2-40B4-BE49-F238E27FC236}">
                <a16:creationId xmlns:a16="http://schemas.microsoft.com/office/drawing/2014/main" id="{08D7E80B-285A-FAAD-6A3D-4D8647B60860}"/>
              </a:ext>
            </a:extLst>
          </p:cNvPr>
          <p:cNvSpPr/>
          <p:nvPr/>
        </p:nvSpPr>
        <p:spPr>
          <a:xfrm>
            <a:off x="758208" y="1255388"/>
            <a:ext cx="63407" cy="63407"/>
          </a:xfrm>
          <a:prstGeom prst="ellipse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D6B3AE92-90F7-C971-00AC-8D43B9014A45}"/>
              </a:ext>
            </a:extLst>
          </p:cNvPr>
          <p:cNvSpPr txBox="1"/>
          <p:nvPr/>
        </p:nvSpPr>
        <p:spPr>
          <a:xfrm>
            <a:off x="546149" y="1070259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01/01/2023</a:t>
            </a:r>
          </a:p>
        </p:txBody>
      </p:sp>
      <p:cxnSp>
        <p:nvCxnSpPr>
          <p:cNvPr id="77" name="Connettore diritto 76">
            <a:extLst>
              <a:ext uri="{FF2B5EF4-FFF2-40B4-BE49-F238E27FC236}">
                <a16:creationId xmlns:a16="http://schemas.microsoft.com/office/drawing/2014/main" id="{2B6E18BD-C1A4-2975-F4E0-444B8FD539AD}"/>
              </a:ext>
            </a:extLst>
          </p:cNvPr>
          <p:cNvCxnSpPr>
            <a:cxnSpLocks/>
            <a:stCxn id="75" idx="6"/>
            <a:endCxn id="10" idx="2"/>
          </p:cNvCxnSpPr>
          <p:nvPr/>
        </p:nvCxnSpPr>
        <p:spPr>
          <a:xfrm>
            <a:off x="821615" y="1287092"/>
            <a:ext cx="368809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nettore diritto 77">
            <a:extLst>
              <a:ext uri="{FF2B5EF4-FFF2-40B4-BE49-F238E27FC236}">
                <a16:creationId xmlns:a16="http://schemas.microsoft.com/office/drawing/2014/main" id="{5217BDFD-57DF-D1BF-C774-BD15B3B3A119}"/>
              </a:ext>
            </a:extLst>
          </p:cNvPr>
          <p:cNvCxnSpPr>
            <a:cxnSpLocks/>
          </p:cNvCxnSpPr>
          <p:nvPr/>
        </p:nvCxnSpPr>
        <p:spPr>
          <a:xfrm>
            <a:off x="16794" y="2834778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D073A3B8-DD35-7D5E-1248-7D48F0FE7321}"/>
              </a:ext>
            </a:extLst>
          </p:cNvPr>
          <p:cNvSpPr txBox="1"/>
          <p:nvPr/>
        </p:nvSpPr>
        <p:spPr>
          <a:xfrm>
            <a:off x="11805" y="2423646"/>
            <a:ext cx="183167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Hospitals comparison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83" name="Connettore diritto 82">
            <a:extLst>
              <a:ext uri="{FF2B5EF4-FFF2-40B4-BE49-F238E27FC236}">
                <a16:creationId xmlns:a16="http://schemas.microsoft.com/office/drawing/2014/main" id="{71FFE760-B6F0-21AD-B257-88AF0A8833AE}"/>
              </a:ext>
            </a:extLst>
          </p:cNvPr>
          <p:cNvCxnSpPr>
            <a:cxnSpLocks/>
          </p:cNvCxnSpPr>
          <p:nvPr/>
        </p:nvCxnSpPr>
        <p:spPr>
          <a:xfrm>
            <a:off x="16794" y="2866621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nettore diritto 83">
            <a:extLst>
              <a:ext uri="{FF2B5EF4-FFF2-40B4-BE49-F238E27FC236}">
                <a16:creationId xmlns:a16="http://schemas.microsoft.com/office/drawing/2014/main" id="{1F79C1AC-1D1C-4213-FF34-37073D49C403}"/>
              </a:ext>
            </a:extLst>
          </p:cNvPr>
          <p:cNvCxnSpPr>
            <a:cxnSpLocks/>
          </p:cNvCxnSpPr>
          <p:nvPr/>
        </p:nvCxnSpPr>
        <p:spPr>
          <a:xfrm>
            <a:off x="15216" y="2259296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onnettore diritto 84">
            <a:extLst>
              <a:ext uri="{FF2B5EF4-FFF2-40B4-BE49-F238E27FC236}">
                <a16:creationId xmlns:a16="http://schemas.microsoft.com/office/drawing/2014/main" id="{693CA98C-AEC8-976A-A5F8-70361D24CCB4}"/>
              </a:ext>
            </a:extLst>
          </p:cNvPr>
          <p:cNvCxnSpPr>
            <a:cxnSpLocks/>
          </p:cNvCxnSpPr>
          <p:nvPr/>
        </p:nvCxnSpPr>
        <p:spPr>
          <a:xfrm>
            <a:off x="15216" y="1551889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2D35CD1-371E-EBA2-A6DB-CECD9A3D6970}"/>
              </a:ext>
            </a:extLst>
          </p:cNvPr>
          <p:cNvSpPr txBox="1"/>
          <p:nvPr/>
        </p:nvSpPr>
        <p:spPr>
          <a:xfrm>
            <a:off x="975825" y="106625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15/06/2023</a:t>
            </a:r>
          </a:p>
        </p:txBody>
      </p:sp>
      <p:pic>
        <p:nvPicPr>
          <p:cNvPr id="19" name="Immagine 1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6BEC4AFA-3454-75D4-38B4-135632B1E4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" y="472561"/>
            <a:ext cx="216000" cy="216000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6126A2B-A4D8-CFCA-C2E9-E644C9FC0F3A}"/>
              </a:ext>
            </a:extLst>
          </p:cNvPr>
          <p:cNvSpPr txBox="1"/>
          <p:nvPr/>
        </p:nvSpPr>
        <p:spPr>
          <a:xfrm>
            <a:off x="256793" y="463928"/>
            <a:ext cx="1431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ELEMENT SELECTION</a:t>
            </a:r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E1BE97BD-A63C-ACD6-CAD2-7F5FB8719867}"/>
              </a:ext>
            </a:extLst>
          </p:cNvPr>
          <p:cNvCxnSpPr>
            <a:cxnSpLocks/>
          </p:cNvCxnSpPr>
          <p:nvPr/>
        </p:nvCxnSpPr>
        <p:spPr>
          <a:xfrm>
            <a:off x="16794" y="746522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Elemento grafico 29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D5269D85-2764-5FD3-3F8E-8BA334598D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4765500" y="2456626"/>
            <a:ext cx="334926" cy="334926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123675EB-2EFC-95CB-B34F-FEA0E1975F15}"/>
              </a:ext>
            </a:extLst>
          </p:cNvPr>
          <p:cNvSpPr txBox="1"/>
          <p:nvPr/>
        </p:nvSpPr>
        <p:spPr>
          <a:xfrm>
            <a:off x="4890372" y="1997652"/>
            <a:ext cx="1124868" cy="33855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Discharged home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Value: 198  (81%)</a:t>
            </a:r>
          </a:p>
        </p:txBody>
      </p:sp>
      <p:pic>
        <p:nvPicPr>
          <p:cNvPr id="36" name="Immagine 35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63871E0F-984C-FBEC-E720-75BE6BB3287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6614870"/>
            <a:ext cx="118148" cy="118148"/>
          </a:xfrm>
          <a:prstGeom prst="rect">
            <a:avLst/>
          </a:prstGeom>
        </p:spPr>
      </p:pic>
      <p:pic>
        <p:nvPicPr>
          <p:cNvPr id="55" name="Immagine 5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C3FC60C8-BDDB-D68F-3190-9F1D52C85A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6614870"/>
            <a:ext cx="118148" cy="118148"/>
          </a:xfrm>
          <a:prstGeom prst="rect">
            <a:avLst/>
          </a:prstGeom>
        </p:spPr>
      </p:pic>
      <p:pic>
        <p:nvPicPr>
          <p:cNvPr id="65" name="Immagine 6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A05EE61-C0D5-1049-3CA1-4C95CA6AB63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6465849"/>
            <a:ext cx="118148" cy="118148"/>
          </a:xfrm>
          <a:prstGeom prst="rect">
            <a:avLst/>
          </a:prstGeom>
        </p:spPr>
      </p:pic>
      <p:pic>
        <p:nvPicPr>
          <p:cNvPr id="66" name="Immagine 65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305FB00E-9828-9633-37A9-8BBAEA51C9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6465849"/>
            <a:ext cx="118148" cy="118148"/>
          </a:xfrm>
          <a:prstGeom prst="rect">
            <a:avLst/>
          </a:prstGeom>
        </p:spPr>
      </p:pic>
      <p:pic>
        <p:nvPicPr>
          <p:cNvPr id="68" name="Immagine 6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80692324-6BAD-F321-99D6-CF174F652A4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5834041"/>
            <a:ext cx="118148" cy="118148"/>
          </a:xfrm>
          <a:prstGeom prst="rect">
            <a:avLst/>
          </a:prstGeom>
        </p:spPr>
      </p:pic>
      <p:pic>
        <p:nvPicPr>
          <p:cNvPr id="80" name="Immagine 7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31172061-102A-6805-4FA8-6E12D2F6C1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5834041"/>
            <a:ext cx="118148" cy="118148"/>
          </a:xfrm>
          <a:prstGeom prst="rect">
            <a:avLst/>
          </a:prstGeom>
        </p:spPr>
      </p:pic>
      <p:pic>
        <p:nvPicPr>
          <p:cNvPr id="81" name="Immagine 8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AAFFBD6C-777B-D677-05E8-DDADF611C45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6001549"/>
            <a:ext cx="118148" cy="118148"/>
          </a:xfrm>
          <a:prstGeom prst="rect">
            <a:avLst/>
          </a:prstGeom>
        </p:spPr>
      </p:pic>
      <p:pic>
        <p:nvPicPr>
          <p:cNvPr id="82" name="Immagine 8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87265232-D6B1-2F66-6B16-638D08BF3C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6001549"/>
            <a:ext cx="118148" cy="11814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D98A65B-0708-A142-6D05-DCFEFA756844}"/>
              </a:ext>
            </a:extLst>
          </p:cNvPr>
          <p:cNvSpPr txBox="1"/>
          <p:nvPr/>
        </p:nvSpPr>
        <p:spPr>
          <a:xfrm>
            <a:off x="9914860" y="389655"/>
            <a:ext cx="2264864" cy="347787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  for ED episode attributes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Patient's age 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Patient's sex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Arrival mode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Triage priority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Main problem at triage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outcome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diagnosis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Admission specialty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 for ED organization attributes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type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☑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ED n. of beds ranges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☑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1-10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☑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11-20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21-30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31-40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41-50</a:t>
            </a:r>
          </a:p>
        </p:txBody>
      </p:sp>
      <p:pic>
        <p:nvPicPr>
          <p:cNvPr id="4" name="Immagine 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658D49D-2F40-1A49-6572-AAD43124D7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72" y="463928"/>
            <a:ext cx="216000" cy="216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56B22C0-B5E2-B19D-3B25-07FFE5395FD0}"/>
              </a:ext>
            </a:extLst>
          </p:cNvPr>
          <p:cNvSpPr txBox="1"/>
          <p:nvPr/>
        </p:nvSpPr>
        <p:spPr>
          <a:xfrm>
            <a:off x="10213996" y="428517"/>
            <a:ext cx="6543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DC547EF7-846B-4947-78D3-ED77537DA3A9}"/>
              </a:ext>
            </a:extLst>
          </p:cNvPr>
          <p:cNvCxnSpPr>
            <a:cxnSpLocks/>
          </p:cNvCxnSpPr>
          <p:nvPr/>
        </p:nvCxnSpPr>
        <p:spPr>
          <a:xfrm flipV="1">
            <a:off x="9914860" y="710149"/>
            <a:ext cx="2264864" cy="96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27554A1-1ADA-A02A-74E8-36E45C59A9D1}"/>
              </a:ext>
            </a:extLst>
          </p:cNvPr>
          <p:cNvSpPr txBox="1"/>
          <p:nvPr/>
        </p:nvSpPr>
        <p:spPr>
          <a:xfrm>
            <a:off x="3757314" y="5216007"/>
            <a:ext cx="4974335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"Dimension,"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or qualitative variable, is reported as the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count of ED episodes for each of its values</a:t>
            </a:r>
            <a:endParaRPr lang="en-GB" sz="1900" noProof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27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FE3E3-E628-8AD7-7829-142FA0A83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7FF7779D-7757-C684-682A-5E9706AE1993}"/>
              </a:ext>
            </a:extLst>
          </p:cNvPr>
          <p:cNvSpPr txBox="1"/>
          <p:nvPr/>
        </p:nvSpPr>
        <p:spPr>
          <a:xfrm>
            <a:off x="4563351" y="343585"/>
            <a:ext cx="1641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N. of cases /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GB" sz="1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outcome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(N. of cases = 396)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9B6747E8-6A83-C773-8BD6-331B5DEAF5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6250728"/>
              </p:ext>
            </p:extLst>
          </p:nvPr>
        </p:nvGraphicFramePr>
        <p:xfrm>
          <a:off x="2415031" y="888078"/>
          <a:ext cx="2738806" cy="2264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A43F9EB2-2F83-2CA5-12D7-DF64645C41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335895"/>
              </p:ext>
            </p:extLst>
          </p:nvPr>
        </p:nvGraphicFramePr>
        <p:xfrm>
          <a:off x="5672641" y="923423"/>
          <a:ext cx="3766348" cy="49625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4871">
                  <a:extLst>
                    <a:ext uri="{9D8B030D-6E8A-4147-A177-3AD203B41FA5}">
                      <a16:colId xmlns:a16="http://schemas.microsoft.com/office/drawing/2014/main" val="1697044146"/>
                    </a:ext>
                  </a:extLst>
                </a:gridCol>
                <a:gridCol w="1445161">
                  <a:extLst>
                    <a:ext uri="{9D8B030D-6E8A-4147-A177-3AD203B41FA5}">
                      <a16:colId xmlns:a16="http://schemas.microsoft.com/office/drawing/2014/main" val="4098831203"/>
                    </a:ext>
                  </a:extLst>
                </a:gridCol>
                <a:gridCol w="653158">
                  <a:extLst>
                    <a:ext uri="{9D8B030D-6E8A-4147-A177-3AD203B41FA5}">
                      <a16:colId xmlns:a16="http://schemas.microsoft.com/office/drawing/2014/main" val="3393954782"/>
                    </a:ext>
                  </a:extLst>
                </a:gridCol>
                <a:gridCol w="653158">
                  <a:extLst>
                    <a:ext uri="{9D8B030D-6E8A-4147-A177-3AD203B41FA5}">
                      <a16:colId xmlns:a16="http://schemas.microsoft.com/office/drawing/2014/main" val="736087039"/>
                    </a:ext>
                  </a:extLst>
                </a:gridCol>
              </a:tblGrid>
              <a:tr h="255376">
                <a:tc>
                  <a:txBody>
                    <a:bodyPr/>
                    <a:lstStyle/>
                    <a:p>
                      <a:r>
                        <a:rPr lang="en-GB" sz="900" b="1" noProof="0" dirty="0"/>
                        <a:t>ED outcome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900" b="1" noProof="0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900" b="1" noProof="0" dirty="0"/>
                        <a:t>N. of cases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900" b="1" noProof="0" dirty="0"/>
                        <a:t>%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2481481"/>
                  </a:ext>
                </a:extLst>
              </a:tr>
              <a:tr h="255376">
                <a:tc rowSpan="6">
                  <a:txBody>
                    <a:bodyPr/>
                    <a:lstStyle/>
                    <a:p>
                      <a:r>
                        <a:rPr lang="en-GB" sz="800" b="0" noProof="0" dirty="0"/>
                        <a:t>Hospital 1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TOT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83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endParaRPr lang="en-GB" sz="800" noProof="0" dirty="0">
                        <a:effectLst/>
                      </a:endParaRP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3693326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 sz="900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Admitted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12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14,46%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3234325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Discharged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65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78,31%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6853039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Transferred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0,00%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7784615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Abandon before visit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5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6,02%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5357096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Abandon after visit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1,20%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4034288"/>
                  </a:ext>
                </a:extLst>
              </a:tr>
              <a:tr h="255376">
                <a:tc rowSpan="6">
                  <a:txBody>
                    <a:bodyPr/>
                    <a:lstStyle/>
                    <a:p>
                      <a:r>
                        <a:rPr lang="en-GB" sz="800" b="0" noProof="0" dirty="0"/>
                        <a:t>Hospital 2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TOT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71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endParaRPr lang="en-GB" sz="800" noProof="0" dirty="0">
                        <a:effectLst/>
                      </a:endParaRP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3974137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Admitted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8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11,27%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8136690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Discharged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58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81,69%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73741671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Transferred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0,00%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7050693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 sz="900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Abandon before visit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4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5,63%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05257123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Abandon after visit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1,41%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211879"/>
                  </a:ext>
                </a:extLst>
              </a:tr>
              <a:tr h="255376">
                <a:tc rowSpan="6">
                  <a:txBody>
                    <a:bodyPr/>
                    <a:lstStyle/>
                    <a:p>
                      <a:r>
                        <a:rPr lang="en-GB" sz="800" b="0" noProof="0" dirty="0"/>
                        <a:t>Hospital 3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TOT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98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endParaRPr lang="en-GB" sz="800" noProof="0" dirty="0">
                        <a:effectLst/>
                      </a:endParaRP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9166171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Admitted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14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14,29%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9846982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Discharged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75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76,53%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1129076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Transferred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1,02%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660960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 sz="900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Abandon before visit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6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6,12%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9192012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Abandon after visit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2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2,04%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9106246"/>
                  </a:ext>
                </a:extLst>
              </a:tr>
            </a:tbl>
          </a:graphicData>
        </a:graphic>
      </p:graphicFrame>
      <p:sp>
        <p:nvSpPr>
          <p:cNvPr id="34" name="Rettangolo 33">
            <a:extLst>
              <a:ext uri="{FF2B5EF4-FFF2-40B4-BE49-F238E27FC236}">
                <a16:creationId xmlns:a16="http://schemas.microsoft.com/office/drawing/2014/main" id="{C8573FD9-106B-953F-283C-470B7D301BDD}"/>
              </a:ext>
            </a:extLst>
          </p:cNvPr>
          <p:cNvSpPr/>
          <p:nvPr/>
        </p:nvSpPr>
        <p:spPr>
          <a:xfrm>
            <a:off x="4438" y="389655"/>
            <a:ext cx="1934722" cy="638104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1" name="CasellaDiTesto 100">
            <a:extLst>
              <a:ext uri="{FF2B5EF4-FFF2-40B4-BE49-F238E27FC236}">
                <a16:creationId xmlns:a16="http://schemas.microsoft.com/office/drawing/2014/main" id="{EFC3F8CF-DE08-09F0-523B-E48A29141FBA}"/>
              </a:ext>
            </a:extLst>
          </p:cNvPr>
          <p:cNvSpPr txBox="1"/>
          <p:nvPr/>
        </p:nvSpPr>
        <p:spPr>
          <a:xfrm>
            <a:off x="11805" y="2423646"/>
            <a:ext cx="183167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☑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Hospitals comparison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1" name="Immagine 5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7E2E8AB3-B57F-F022-1315-6ABFD007BA4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931683"/>
            <a:ext cx="118148" cy="118148"/>
          </a:xfrm>
          <a:prstGeom prst="rect">
            <a:avLst/>
          </a:prstGeom>
        </p:spPr>
      </p:pic>
      <p:pic>
        <p:nvPicPr>
          <p:cNvPr id="53" name="Immagine 5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092186CC-106D-F7FA-D2DC-6D83C36E460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5080704"/>
            <a:ext cx="118148" cy="118148"/>
          </a:xfrm>
          <a:prstGeom prst="rect">
            <a:avLst/>
          </a:prstGeom>
        </p:spPr>
      </p:pic>
      <p:pic>
        <p:nvPicPr>
          <p:cNvPr id="56" name="Immagine 55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D3458A15-AC6D-3618-5992-EA5C6719B5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5229725"/>
            <a:ext cx="118148" cy="118148"/>
          </a:xfrm>
          <a:prstGeom prst="rect">
            <a:avLst/>
          </a:prstGeom>
        </p:spPr>
      </p:pic>
      <p:pic>
        <p:nvPicPr>
          <p:cNvPr id="58" name="Immagine 5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1FE08733-3890-6F58-2E94-DCF73F3B1BE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782662"/>
            <a:ext cx="118148" cy="118148"/>
          </a:xfrm>
          <a:prstGeom prst="rect">
            <a:avLst/>
          </a:prstGeom>
        </p:spPr>
      </p:pic>
      <p:pic>
        <p:nvPicPr>
          <p:cNvPr id="60" name="Immagine 5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AB782BD5-A0D6-B401-4A5D-5767EA878B0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633641"/>
            <a:ext cx="118148" cy="118148"/>
          </a:xfrm>
          <a:prstGeom prst="rect">
            <a:avLst/>
          </a:prstGeom>
        </p:spPr>
      </p:pic>
      <p:pic>
        <p:nvPicPr>
          <p:cNvPr id="62" name="Immagine 6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630345A-5D02-39F2-3F60-208939F8FE2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484620"/>
            <a:ext cx="118148" cy="118148"/>
          </a:xfrm>
          <a:prstGeom prst="rect">
            <a:avLst/>
          </a:prstGeom>
        </p:spPr>
      </p:pic>
      <p:pic>
        <p:nvPicPr>
          <p:cNvPr id="65" name="Immagine 6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7A308AC-8B3E-CEC8-4C29-FCC7B5DE01A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335599"/>
            <a:ext cx="118148" cy="118148"/>
          </a:xfrm>
          <a:prstGeom prst="rect">
            <a:avLst/>
          </a:prstGeom>
        </p:spPr>
      </p:pic>
      <p:pic>
        <p:nvPicPr>
          <p:cNvPr id="67" name="Immagine 6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A5475D41-8E4C-5B99-74AF-6C580E340BE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186578"/>
            <a:ext cx="118148" cy="118148"/>
          </a:xfrm>
          <a:prstGeom prst="rect">
            <a:avLst/>
          </a:prstGeom>
        </p:spPr>
      </p:pic>
      <p:pic>
        <p:nvPicPr>
          <p:cNvPr id="86" name="Immagine 85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55B164D1-D622-0B98-9380-B450BE14F95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406892"/>
            <a:ext cx="118148" cy="118148"/>
          </a:xfrm>
          <a:prstGeom prst="rect">
            <a:avLst/>
          </a:prstGeom>
        </p:spPr>
      </p:pic>
      <p:pic>
        <p:nvPicPr>
          <p:cNvPr id="87" name="Immagine 8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C3374036-2786-2D8C-FE86-7024CCB1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555913"/>
            <a:ext cx="118148" cy="118148"/>
          </a:xfrm>
          <a:prstGeom prst="rect">
            <a:avLst/>
          </a:prstGeom>
        </p:spPr>
      </p:pic>
      <p:pic>
        <p:nvPicPr>
          <p:cNvPr id="88" name="Immagine 8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686B752-4527-EB51-3BFE-A70CC04AE4D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704934"/>
            <a:ext cx="118148" cy="118148"/>
          </a:xfrm>
          <a:prstGeom prst="rect">
            <a:avLst/>
          </a:prstGeom>
        </p:spPr>
      </p:pic>
      <p:pic>
        <p:nvPicPr>
          <p:cNvPr id="89" name="Immagine 8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4D41E256-383B-ED13-8ECB-B0F8EC4D957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257871"/>
            <a:ext cx="118148" cy="118148"/>
          </a:xfrm>
          <a:prstGeom prst="rect">
            <a:avLst/>
          </a:prstGeom>
        </p:spPr>
      </p:pic>
      <p:pic>
        <p:nvPicPr>
          <p:cNvPr id="2" name="Immagine 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856A81B-F9CD-69E6-55A5-FA34ED4D3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931683"/>
            <a:ext cx="118148" cy="118148"/>
          </a:xfrm>
          <a:prstGeom prst="rect">
            <a:avLst/>
          </a:prstGeom>
        </p:spPr>
      </p:pic>
      <p:pic>
        <p:nvPicPr>
          <p:cNvPr id="3" name="Immagine 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035CFD84-99DA-1A2E-1978-EE8430E35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5080704"/>
            <a:ext cx="118148" cy="118148"/>
          </a:xfrm>
          <a:prstGeom prst="rect">
            <a:avLst/>
          </a:prstGeom>
        </p:spPr>
      </p:pic>
      <p:pic>
        <p:nvPicPr>
          <p:cNvPr id="4" name="Immagine 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093D53BC-C8BC-615A-018B-AE6B7D140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5229725"/>
            <a:ext cx="118148" cy="118148"/>
          </a:xfrm>
          <a:prstGeom prst="rect">
            <a:avLst/>
          </a:prstGeom>
        </p:spPr>
      </p:pic>
      <p:pic>
        <p:nvPicPr>
          <p:cNvPr id="5" name="Immagine 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144DCF31-06F1-5BFB-9B12-B985DB92C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782662"/>
            <a:ext cx="118148" cy="118148"/>
          </a:xfrm>
          <a:prstGeom prst="rect">
            <a:avLst/>
          </a:prstGeom>
        </p:spPr>
      </p:pic>
      <p:pic>
        <p:nvPicPr>
          <p:cNvPr id="6" name="Immagine 5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651B9C6D-866A-FA55-9723-8314FF705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633641"/>
            <a:ext cx="118148" cy="118148"/>
          </a:xfrm>
          <a:prstGeom prst="rect">
            <a:avLst/>
          </a:prstGeom>
        </p:spPr>
      </p:pic>
      <p:pic>
        <p:nvPicPr>
          <p:cNvPr id="9" name="Immagine 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B25436A7-C4C8-F6C3-1EE7-9C8EE9B83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484620"/>
            <a:ext cx="118148" cy="118148"/>
          </a:xfrm>
          <a:prstGeom prst="rect">
            <a:avLst/>
          </a:prstGeom>
        </p:spPr>
      </p:pic>
      <p:pic>
        <p:nvPicPr>
          <p:cNvPr id="11" name="Immagine 1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81910712-2D50-C9DE-BD46-79008E275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335599"/>
            <a:ext cx="118148" cy="118148"/>
          </a:xfrm>
          <a:prstGeom prst="rect">
            <a:avLst/>
          </a:prstGeom>
        </p:spPr>
      </p:pic>
      <p:pic>
        <p:nvPicPr>
          <p:cNvPr id="12" name="Immagine 1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060AB37-41A9-E07D-B847-9A834E813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186578"/>
            <a:ext cx="118148" cy="118148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0256CEEC-01E4-0746-0893-E573E4360783}"/>
              </a:ext>
            </a:extLst>
          </p:cNvPr>
          <p:cNvSpPr/>
          <p:nvPr/>
        </p:nvSpPr>
        <p:spPr>
          <a:xfrm flipH="1">
            <a:off x="77790" y="4914796"/>
            <a:ext cx="144000" cy="1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Immagine 1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7B75F04B-FCB8-18D5-7646-5DFD4C188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703695"/>
            <a:ext cx="118148" cy="118148"/>
          </a:xfrm>
          <a:prstGeom prst="rect">
            <a:avLst/>
          </a:prstGeom>
        </p:spPr>
      </p:pic>
      <p:pic>
        <p:nvPicPr>
          <p:cNvPr id="18" name="Immagine 1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ADBD3BCC-58C2-CE59-85B0-1B669AD8D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554674"/>
            <a:ext cx="118148" cy="118148"/>
          </a:xfrm>
          <a:prstGeom prst="rect">
            <a:avLst/>
          </a:prstGeom>
        </p:spPr>
      </p:pic>
      <p:pic>
        <p:nvPicPr>
          <p:cNvPr id="19" name="Immagine 1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693F60C3-9166-99B3-DC6C-509253F71C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405653"/>
            <a:ext cx="118148" cy="118148"/>
          </a:xfrm>
          <a:prstGeom prst="rect">
            <a:avLst/>
          </a:prstGeom>
        </p:spPr>
      </p:pic>
      <p:pic>
        <p:nvPicPr>
          <p:cNvPr id="20" name="Immagine 1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DBFB55F-CA10-AA65-E059-B23750950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256632"/>
            <a:ext cx="118148" cy="118148"/>
          </a:xfrm>
          <a:prstGeom prst="rect">
            <a:avLst/>
          </a:prstGeom>
        </p:spPr>
      </p:pic>
      <p:cxnSp>
        <p:nvCxnSpPr>
          <p:cNvPr id="83" name="Connettore diritto 82">
            <a:extLst>
              <a:ext uri="{FF2B5EF4-FFF2-40B4-BE49-F238E27FC236}">
                <a16:creationId xmlns:a16="http://schemas.microsoft.com/office/drawing/2014/main" id="{6B1BD302-257A-2462-D88E-5EFEF13B2F6B}"/>
              </a:ext>
            </a:extLst>
          </p:cNvPr>
          <p:cNvCxnSpPr>
            <a:cxnSpLocks/>
          </p:cNvCxnSpPr>
          <p:nvPr/>
        </p:nvCxnSpPr>
        <p:spPr>
          <a:xfrm>
            <a:off x="177049" y="1287091"/>
            <a:ext cx="1485364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Ovale 83">
            <a:extLst>
              <a:ext uri="{FF2B5EF4-FFF2-40B4-BE49-F238E27FC236}">
                <a16:creationId xmlns:a16="http://schemas.microsoft.com/office/drawing/2014/main" id="{8FE5B694-3B5F-1890-B919-1EA47D53D664}"/>
              </a:ext>
            </a:extLst>
          </p:cNvPr>
          <p:cNvSpPr/>
          <p:nvPr/>
        </p:nvSpPr>
        <p:spPr>
          <a:xfrm>
            <a:off x="1190424" y="1255388"/>
            <a:ext cx="63407" cy="63407"/>
          </a:xfrm>
          <a:prstGeom prst="ellipse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59B46F1C-1819-45D7-E985-7DC2BB210305}"/>
              </a:ext>
            </a:extLst>
          </p:cNvPr>
          <p:cNvSpPr txBox="1"/>
          <p:nvPr/>
        </p:nvSpPr>
        <p:spPr>
          <a:xfrm>
            <a:off x="83777" y="1314790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01/01/2021</a:t>
            </a:r>
          </a:p>
        </p:txBody>
      </p: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8EA70943-C4F3-07FD-C133-61BF087BFF4E}"/>
              </a:ext>
            </a:extLst>
          </p:cNvPr>
          <p:cNvSpPr txBox="1"/>
          <p:nvPr/>
        </p:nvSpPr>
        <p:spPr>
          <a:xfrm>
            <a:off x="1256653" y="1314790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31/12/2023</a:t>
            </a:r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5FC57ABA-0219-3CD1-ADC1-91E41E1A62D6}"/>
              </a:ext>
            </a:extLst>
          </p:cNvPr>
          <p:cNvSpPr txBox="1"/>
          <p:nvPr/>
        </p:nvSpPr>
        <p:spPr>
          <a:xfrm>
            <a:off x="975825" y="106625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15/06/2023</a:t>
            </a:r>
          </a:p>
        </p:txBody>
      </p: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27419C2C-7920-B540-5CD5-14F2027F6050}"/>
              </a:ext>
            </a:extLst>
          </p:cNvPr>
          <p:cNvSpPr txBox="1"/>
          <p:nvPr/>
        </p:nvSpPr>
        <p:spPr>
          <a:xfrm>
            <a:off x="22379" y="864000"/>
            <a:ext cx="848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First period</a:t>
            </a:r>
          </a:p>
        </p:txBody>
      </p:sp>
      <p:cxnSp>
        <p:nvCxnSpPr>
          <p:cNvPr id="93" name="Connettore diritto 92">
            <a:extLst>
              <a:ext uri="{FF2B5EF4-FFF2-40B4-BE49-F238E27FC236}">
                <a16:creationId xmlns:a16="http://schemas.microsoft.com/office/drawing/2014/main" id="{B425DB93-FEFC-3A55-657E-3B0416CD1A80}"/>
              </a:ext>
            </a:extLst>
          </p:cNvPr>
          <p:cNvCxnSpPr/>
          <p:nvPr/>
        </p:nvCxnSpPr>
        <p:spPr>
          <a:xfrm>
            <a:off x="155903" y="1988421"/>
            <a:ext cx="1485364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7301CD21-525B-BAF6-D654-E9D88184C565}"/>
              </a:ext>
            </a:extLst>
          </p:cNvPr>
          <p:cNvSpPr txBox="1"/>
          <p:nvPr/>
        </p:nvSpPr>
        <p:spPr>
          <a:xfrm>
            <a:off x="62631" y="202012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01/01/2021</a:t>
            </a:r>
          </a:p>
        </p:txBody>
      </p:sp>
      <p:sp>
        <p:nvSpPr>
          <p:cNvPr id="95" name="CasellaDiTesto 94">
            <a:extLst>
              <a:ext uri="{FF2B5EF4-FFF2-40B4-BE49-F238E27FC236}">
                <a16:creationId xmlns:a16="http://schemas.microsoft.com/office/drawing/2014/main" id="{B725DF88-8FC0-82CD-D87A-229CAA0668CD}"/>
              </a:ext>
            </a:extLst>
          </p:cNvPr>
          <p:cNvSpPr txBox="1"/>
          <p:nvPr/>
        </p:nvSpPr>
        <p:spPr>
          <a:xfrm>
            <a:off x="1235507" y="202012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31/12/2023</a:t>
            </a:r>
          </a:p>
        </p:txBody>
      </p:sp>
      <p:sp>
        <p:nvSpPr>
          <p:cNvPr id="96" name="CasellaDiTesto 95">
            <a:extLst>
              <a:ext uri="{FF2B5EF4-FFF2-40B4-BE49-F238E27FC236}">
                <a16:creationId xmlns:a16="http://schemas.microsoft.com/office/drawing/2014/main" id="{575504E6-8307-D770-4AFF-227A8DB5DFA3}"/>
              </a:ext>
            </a:extLst>
          </p:cNvPr>
          <p:cNvSpPr txBox="1"/>
          <p:nvPr/>
        </p:nvSpPr>
        <p:spPr>
          <a:xfrm>
            <a:off x="7816" y="1612633"/>
            <a:ext cx="1027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Second period</a:t>
            </a:r>
          </a:p>
        </p:txBody>
      </p:sp>
      <p:sp>
        <p:nvSpPr>
          <p:cNvPr id="97" name="Ovale 96">
            <a:extLst>
              <a:ext uri="{FF2B5EF4-FFF2-40B4-BE49-F238E27FC236}">
                <a16:creationId xmlns:a16="http://schemas.microsoft.com/office/drawing/2014/main" id="{56A2D818-B7B2-01D6-FD83-83C8F1BCDC9C}"/>
              </a:ext>
            </a:extLst>
          </p:cNvPr>
          <p:cNvSpPr/>
          <p:nvPr/>
        </p:nvSpPr>
        <p:spPr>
          <a:xfrm>
            <a:off x="758208" y="1255388"/>
            <a:ext cx="63407" cy="63407"/>
          </a:xfrm>
          <a:prstGeom prst="ellipse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8" name="CasellaDiTesto 97">
            <a:extLst>
              <a:ext uri="{FF2B5EF4-FFF2-40B4-BE49-F238E27FC236}">
                <a16:creationId xmlns:a16="http://schemas.microsoft.com/office/drawing/2014/main" id="{EFAF79B9-43DA-ED78-BCF7-D7B176D07767}"/>
              </a:ext>
            </a:extLst>
          </p:cNvPr>
          <p:cNvSpPr txBox="1"/>
          <p:nvPr/>
        </p:nvSpPr>
        <p:spPr>
          <a:xfrm>
            <a:off x="546149" y="1070259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01/01/2023</a:t>
            </a:r>
          </a:p>
        </p:txBody>
      </p:sp>
      <p:cxnSp>
        <p:nvCxnSpPr>
          <p:cNvPr id="99" name="Connettore diritto 98">
            <a:extLst>
              <a:ext uri="{FF2B5EF4-FFF2-40B4-BE49-F238E27FC236}">
                <a16:creationId xmlns:a16="http://schemas.microsoft.com/office/drawing/2014/main" id="{5ECDEC91-9B25-84AC-F0BE-9FF6CC1B8DE2}"/>
              </a:ext>
            </a:extLst>
          </p:cNvPr>
          <p:cNvCxnSpPr>
            <a:cxnSpLocks/>
            <a:stCxn id="97" idx="6"/>
            <a:endCxn id="84" idx="2"/>
          </p:cNvCxnSpPr>
          <p:nvPr/>
        </p:nvCxnSpPr>
        <p:spPr>
          <a:xfrm>
            <a:off x="821615" y="1287092"/>
            <a:ext cx="368809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CasellaDiTesto 108">
            <a:extLst>
              <a:ext uri="{FF2B5EF4-FFF2-40B4-BE49-F238E27FC236}">
                <a16:creationId xmlns:a16="http://schemas.microsoft.com/office/drawing/2014/main" id="{F22EA525-EBA2-117E-59E4-6C635F9E41AB}"/>
              </a:ext>
            </a:extLst>
          </p:cNvPr>
          <p:cNvSpPr txBox="1"/>
          <p:nvPr/>
        </p:nvSpPr>
        <p:spPr>
          <a:xfrm>
            <a:off x="0" y="3034130"/>
            <a:ext cx="2004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Variables for ED episode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wait for visit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visit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stay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boarding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Dimensions for ED episode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Patient's age range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Patient's sex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Arrival mode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Triage priority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Main problem at triage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outcome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diagnosis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Admission specialty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Variables for ED organization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Overcrowding measure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Boarding measure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Dimensions for ED organization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type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n. of beds ranges</a:t>
            </a:r>
          </a:p>
        </p:txBody>
      </p:sp>
      <p:pic>
        <p:nvPicPr>
          <p:cNvPr id="114" name="Elemento grafico 113" descr="Download con riempimento a tinta unita">
            <a:extLst>
              <a:ext uri="{FF2B5EF4-FFF2-40B4-BE49-F238E27FC236}">
                <a16:creationId xmlns:a16="http://schemas.microsoft.com/office/drawing/2014/main" id="{10EB768F-D7B7-E8B3-22C6-033B640151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05147" y="388290"/>
            <a:ext cx="295157" cy="295157"/>
          </a:xfrm>
          <a:prstGeom prst="rect">
            <a:avLst/>
          </a:prstGeom>
        </p:spPr>
      </p:pic>
      <p:pic>
        <p:nvPicPr>
          <p:cNvPr id="115" name="Elemento grafico 114" descr="Stella contorno">
            <a:extLst>
              <a:ext uri="{FF2B5EF4-FFF2-40B4-BE49-F238E27FC236}">
                <a16:creationId xmlns:a16="http://schemas.microsoft.com/office/drawing/2014/main" id="{10A7A397-51DD-7EFA-6C47-C1169DF86D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62710" y="429668"/>
            <a:ext cx="212400" cy="212400"/>
          </a:xfrm>
          <a:prstGeom prst="rect">
            <a:avLst/>
          </a:prstGeom>
        </p:spPr>
      </p:pic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92BDADAF-454E-5E96-BE63-018A209E5DB4}"/>
              </a:ext>
            </a:extLst>
          </p:cNvPr>
          <p:cNvCxnSpPr>
            <a:cxnSpLocks/>
          </p:cNvCxnSpPr>
          <p:nvPr/>
        </p:nvCxnSpPr>
        <p:spPr>
          <a:xfrm>
            <a:off x="16794" y="2834778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556D9F2B-29AB-1067-54A0-0BF24A1035A0}"/>
              </a:ext>
            </a:extLst>
          </p:cNvPr>
          <p:cNvCxnSpPr>
            <a:cxnSpLocks/>
          </p:cNvCxnSpPr>
          <p:nvPr/>
        </p:nvCxnSpPr>
        <p:spPr>
          <a:xfrm>
            <a:off x="16794" y="2866621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5DB4472D-ED19-6D96-EB96-722225A2A885}"/>
              </a:ext>
            </a:extLst>
          </p:cNvPr>
          <p:cNvCxnSpPr>
            <a:cxnSpLocks/>
          </p:cNvCxnSpPr>
          <p:nvPr/>
        </p:nvCxnSpPr>
        <p:spPr>
          <a:xfrm>
            <a:off x="15216" y="2259296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EAA7AD61-DF87-58EA-E06A-B8C4667F809E}"/>
              </a:ext>
            </a:extLst>
          </p:cNvPr>
          <p:cNvCxnSpPr>
            <a:cxnSpLocks/>
          </p:cNvCxnSpPr>
          <p:nvPr/>
        </p:nvCxnSpPr>
        <p:spPr>
          <a:xfrm>
            <a:off x="15216" y="1551889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Immagine 2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8CAAE97E-2CA2-B323-1C9F-BDB7D64C04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" y="472561"/>
            <a:ext cx="216000" cy="216000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C6BEA26-7336-FEBF-AFF2-BB9B53FE9A72}"/>
              </a:ext>
            </a:extLst>
          </p:cNvPr>
          <p:cNvSpPr txBox="1"/>
          <p:nvPr/>
        </p:nvSpPr>
        <p:spPr>
          <a:xfrm>
            <a:off x="256793" y="463928"/>
            <a:ext cx="1431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ELEMENT SELECTION</a:t>
            </a:r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92F0514D-0182-D934-FB11-49C35E9B72B1}"/>
              </a:ext>
            </a:extLst>
          </p:cNvPr>
          <p:cNvCxnSpPr>
            <a:cxnSpLocks/>
          </p:cNvCxnSpPr>
          <p:nvPr/>
        </p:nvCxnSpPr>
        <p:spPr>
          <a:xfrm>
            <a:off x="16794" y="746522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Immagine 3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87355711-4F8D-505A-829C-05314E11816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6614870"/>
            <a:ext cx="118148" cy="118148"/>
          </a:xfrm>
          <a:prstGeom prst="rect">
            <a:avLst/>
          </a:prstGeom>
        </p:spPr>
      </p:pic>
      <p:pic>
        <p:nvPicPr>
          <p:cNvPr id="35" name="Immagine 3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A702204E-A018-C51C-878A-7694B941E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6614870"/>
            <a:ext cx="118148" cy="118148"/>
          </a:xfrm>
          <a:prstGeom prst="rect">
            <a:avLst/>
          </a:prstGeom>
        </p:spPr>
      </p:pic>
      <p:pic>
        <p:nvPicPr>
          <p:cNvPr id="36" name="Immagine 35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DB2CE32C-FF89-5BC9-19EC-30F4CF58BA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6465849"/>
            <a:ext cx="118148" cy="118148"/>
          </a:xfrm>
          <a:prstGeom prst="rect">
            <a:avLst/>
          </a:prstGeom>
        </p:spPr>
      </p:pic>
      <p:pic>
        <p:nvPicPr>
          <p:cNvPr id="37" name="Immagine 3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AB01C350-7B7F-7255-0847-EEF38EBC0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6465849"/>
            <a:ext cx="118148" cy="118148"/>
          </a:xfrm>
          <a:prstGeom prst="rect">
            <a:avLst/>
          </a:prstGeom>
        </p:spPr>
      </p:pic>
      <p:pic>
        <p:nvPicPr>
          <p:cNvPr id="38" name="Immagine 3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DFC3FDA2-57C0-7CD4-4080-B4C05920650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5834041"/>
            <a:ext cx="118148" cy="118148"/>
          </a:xfrm>
          <a:prstGeom prst="rect">
            <a:avLst/>
          </a:prstGeom>
        </p:spPr>
      </p:pic>
      <p:pic>
        <p:nvPicPr>
          <p:cNvPr id="39" name="Immagine 3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83B5F45F-DC5C-0157-3CFD-2BAC58212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5834041"/>
            <a:ext cx="118148" cy="118148"/>
          </a:xfrm>
          <a:prstGeom prst="rect">
            <a:avLst/>
          </a:prstGeom>
        </p:spPr>
      </p:pic>
      <p:pic>
        <p:nvPicPr>
          <p:cNvPr id="40" name="Immagine 3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1212A0D9-2844-1AFD-5222-FB15AA4240F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6001549"/>
            <a:ext cx="118148" cy="118148"/>
          </a:xfrm>
          <a:prstGeom prst="rect">
            <a:avLst/>
          </a:prstGeom>
        </p:spPr>
      </p:pic>
      <p:pic>
        <p:nvPicPr>
          <p:cNvPr id="41" name="Immagine 4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BF8742B-2C06-E2EA-8A85-826B6E923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6001549"/>
            <a:ext cx="118148" cy="118148"/>
          </a:xfrm>
          <a:prstGeom prst="rect">
            <a:avLst/>
          </a:prstGeom>
        </p:spPr>
      </p:pic>
      <p:sp>
        <p:nvSpPr>
          <p:cNvPr id="42" name="Rettangolo 41">
            <a:extLst>
              <a:ext uri="{FF2B5EF4-FFF2-40B4-BE49-F238E27FC236}">
                <a16:creationId xmlns:a16="http://schemas.microsoft.com/office/drawing/2014/main" id="{18CA6015-C89A-BB5D-1A2B-9C1E02E2D51A}"/>
              </a:ext>
            </a:extLst>
          </p:cNvPr>
          <p:cNvSpPr/>
          <p:nvPr/>
        </p:nvSpPr>
        <p:spPr>
          <a:xfrm>
            <a:off x="0" y="0"/>
            <a:ext cx="12192000" cy="2373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Alert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Performance and Quality - Stats Analysis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Performance and Quality - Time series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Epidemiological  Data - Time series           Preferred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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9033A75-0B08-A49D-4650-405FDCE59D28}"/>
              </a:ext>
            </a:extLst>
          </p:cNvPr>
          <p:cNvSpPr txBox="1"/>
          <p:nvPr/>
        </p:nvSpPr>
        <p:spPr>
          <a:xfrm>
            <a:off x="9914860" y="389655"/>
            <a:ext cx="2264864" cy="2708434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  for ED episode attributes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Patient's age 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Patient's sex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Arrival mode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Triage priority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Main problem at triage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outcome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diagnosis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Admission specialty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 for ED organization attributes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type</a:t>
            </a:r>
          </a:p>
          <a:p>
            <a:pPr lvl="0"/>
            <a:r>
              <a:rPr lang="en-GB" sz="1000" noProof="0" dirty="0">
                <a:solidFill>
                  <a:prstClr val="black"/>
                </a:solidFill>
              </a:rPr>
              <a:t>☐ ED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n. of beds ranges</a:t>
            </a:r>
          </a:p>
        </p:txBody>
      </p:sp>
      <p:pic>
        <p:nvPicPr>
          <p:cNvPr id="14" name="Immagine 1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7C82DB6-55C5-90D0-F542-6B60018FCD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72" y="463928"/>
            <a:ext cx="216000" cy="216000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C201BE9-35AE-03E9-1E85-274697F10EC0}"/>
              </a:ext>
            </a:extLst>
          </p:cNvPr>
          <p:cNvSpPr txBox="1"/>
          <p:nvPr/>
        </p:nvSpPr>
        <p:spPr>
          <a:xfrm>
            <a:off x="10213996" y="428517"/>
            <a:ext cx="6543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</a:t>
            </a:r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3A83B07F-5DB2-B201-B7A5-5B62C7F2FEA4}"/>
              </a:ext>
            </a:extLst>
          </p:cNvPr>
          <p:cNvCxnSpPr>
            <a:cxnSpLocks/>
          </p:cNvCxnSpPr>
          <p:nvPr/>
        </p:nvCxnSpPr>
        <p:spPr>
          <a:xfrm flipV="1">
            <a:off x="9914860" y="710149"/>
            <a:ext cx="2264864" cy="96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158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CE784-1A20-6C70-34F6-C3F0A02C2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03C247EC-EB14-77EE-39E0-DBB95BFDE278}"/>
              </a:ext>
            </a:extLst>
          </p:cNvPr>
          <p:cNvSpPr txBox="1"/>
          <p:nvPr/>
        </p:nvSpPr>
        <p:spPr>
          <a:xfrm>
            <a:off x="5003491" y="409197"/>
            <a:ext cx="20874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outcome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/ </a:t>
            </a:r>
            <a:r>
              <a:rPr kumimoji="0" lang="en-GB" sz="1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Triage priority code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(N. of cases = 396)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7016A7FF-6450-26AD-140F-A2E3453031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385901"/>
              </p:ext>
            </p:extLst>
          </p:nvPr>
        </p:nvGraphicFramePr>
        <p:xfrm>
          <a:off x="3407517" y="1135020"/>
          <a:ext cx="5376965" cy="30645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9470">
                  <a:extLst>
                    <a:ext uri="{9D8B030D-6E8A-4147-A177-3AD203B41FA5}">
                      <a16:colId xmlns:a16="http://schemas.microsoft.com/office/drawing/2014/main" val="4098831203"/>
                    </a:ext>
                  </a:extLst>
                </a:gridCol>
                <a:gridCol w="745499">
                  <a:extLst>
                    <a:ext uri="{9D8B030D-6E8A-4147-A177-3AD203B41FA5}">
                      <a16:colId xmlns:a16="http://schemas.microsoft.com/office/drawing/2014/main" val="3393954782"/>
                    </a:ext>
                  </a:extLst>
                </a:gridCol>
                <a:gridCol w="745499">
                  <a:extLst>
                    <a:ext uri="{9D8B030D-6E8A-4147-A177-3AD203B41FA5}">
                      <a16:colId xmlns:a16="http://schemas.microsoft.com/office/drawing/2014/main" val="736087039"/>
                    </a:ext>
                  </a:extLst>
                </a:gridCol>
                <a:gridCol w="745499">
                  <a:extLst>
                    <a:ext uri="{9D8B030D-6E8A-4147-A177-3AD203B41FA5}">
                      <a16:colId xmlns:a16="http://schemas.microsoft.com/office/drawing/2014/main" val="3284665444"/>
                    </a:ext>
                  </a:extLst>
                </a:gridCol>
                <a:gridCol w="745499">
                  <a:extLst>
                    <a:ext uri="{9D8B030D-6E8A-4147-A177-3AD203B41FA5}">
                      <a16:colId xmlns:a16="http://schemas.microsoft.com/office/drawing/2014/main" val="1951340648"/>
                    </a:ext>
                  </a:extLst>
                </a:gridCol>
                <a:gridCol w="745499">
                  <a:extLst>
                    <a:ext uri="{9D8B030D-6E8A-4147-A177-3AD203B41FA5}">
                      <a16:colId xmlns:a16="http://schemas.microsoft.com/office/drawing/2014/main" val="696889596"/>
                    </a:ext>
                  </a:extLst>
                </a:gridCol>
              </a:tblGrid>
              <a:tr h="255376">
                <a:tc>
                  <a:txBody>
                    <a:bodyPr/>
                    <a:lstStyle/>
                    <a:p>
                      <a:pPr algn="r"/>
                      <a:endParaRPr lang="en-GB" sz="900" b="1" noProof="0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Triage priority code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it-IT" sz="900" b="1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it-IT" sz="900" b="1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it-IT" sz="900" b="1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it-IT" sz="900" b="1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4056186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pPr algn="r"/>
                      <a:endParaRPr lang="en-GB" sz="900" b="1" noProof="0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900" b="1" noProof="0" dirty="0"/>
                        <a:t>1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900" b="1" noProof="0" dirty="0"/>
                        <a:t>2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900" b="1" noProof="0" dirty="0"/>
                        <a:t>3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900" b="1" noProof="0" dirty="0"/>
                        <a:t>4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900" b="1" noProof="0" dirty="0"/>
                        <a:t>5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2481481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noProof="0" dirty="0"/>
                        <a:t>ED outcome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GB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GB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GB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32138482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n-GB" sz="8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Admitted</a:t>
                      </a:r>
                    </a:p>
                  </a:txBody>
                  <a:tcPr marL="90000" marR="90000" marT="46800" marB="468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3 (100%)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15 (45.5%)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12 (16.0%)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4 (5.7%)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3234325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n-GB" sz="8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Discharged</a:t>
                      </a:r>
                    </a:p>
                  </a:txBody>
                  <a:tcPr marL="90000" marR="90000" marT="46800" marB="468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17 (51.5%)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60 (80.0%)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60 (85.7%)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61 (85.9%)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6853039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n-GB" sz="8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Transferred</a:t>
                      </a:r>
                    </a:p>
                  </a:txBody>
                  <a:tcPr marL="90000" marR="90000" marT="46800" marB="468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 (3.0%)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5357096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n-GB" sz="8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Abandon before visit</a:t>
                      </a:r>
                    </a:p>
                  </a:txBody>
                  <a:tcPr marL="90000" marR="90000" marT="46800" marB="468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2 (2.7%)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5 (7.1%)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8 (11.3%)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4034288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n-GB" sz="8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Abandon after visit</a:t>
                      </a:r>
                    </a:p>
                  </a:txBody>
                  <a:tcPr marL="90000" marR="90000" marT="46800" marB="468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 (1.3%)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 (1.4%)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2 (2.8%)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663872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noProof="0" dirty="0"/>
                        <a:t>Patient's sex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endParaRPr lang="en-GB" sz="800" noProof="0" dirty="0">
                        <a:effectLst/>
                      </a:endParaRP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endParaRPr lang="en-GB" sz="800" noProof="0" dirty="0">
                        <a:effectLst/>
                      </a:endParaRP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endParaRPr lang="en-GB" sz="800" noProof="0" dirty="0">
                        <a:effectLst/>
                      </a:endParaRP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endParaRPr lang="en-GB" sz="800" noProof="0" dirty="0">
                        <a:effectLst/>
                      </a:endParaRP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endParaRPr lang="en-GB" sz="800" noProof="0" dirty="0">
                        <a:effectLst/>
                      </a:endParaRP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1539178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r>
                        <a:rPr lang="en-GB" sz="800" b="0" noProof="0" dirty="0"/>
                        <a:t>Female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 (33.3%)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17 (51.5%)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38 (50.7%)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35 (50.0%)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35 (49.3%)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5312681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r>
                        <a:rPr lang="en-GB" sz="800" b="0" noProof="0" dirty="0"/>
                        <a:t>Male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2 (66.7%)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16 (48.5%)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37 (49.3%)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35 (50.0%)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36 (50.7%)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8687108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r>
                        <a:rPr lang="en-GB" sz="800" b="0" noProof="0" dirty="0"/>
                        <a:t>Other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887814"/>
                  </a:ext>
                </a:extLst>
              </a:tr>
            </a:tbl>
          </a:graphicData>
        </a:graphic>
      </p:graphicFrame>
      <p:sp>
        <p:nvSpPr>
          <p:cNvPr id="67" name="Rettangolo 66">
            <a:extLst>
              <a:ext uri="{FF2B5EF4-FFF2-40B4-BE49-F238E27FC236}">
                <a16:creationId xmlns:a16="http://schemas.microsoft.com/office/drawing/2014/main" id="{F5EB2FD1-66CC-1EC8-98DD-AA98BDF5FFCD}"/>
              </a:ext>
            </a:extLst>
          </p:cNvPr>
          <p:cNvSpPr/>
          <p:nvPr/>
        </p:nvSpPr>
        <p:spPr>
          <a:xfrm>
            <a:off x="4438" y="389655"/>
            <a:ext cx="1949172" cy="638104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magine 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C936B787-F139-1D7D-55DE-3B586CD04F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931683"/>
            <a:ext cx="118148" cy="118148"/>
          </a:xfrm>
          <a:prstGeom prst="rect">
            <a:avLst/>
          </a:prstGeom>
        </p:spPr>
      </p:pic>
      <p:pic>
        <p:nvPicPr>
          <p:cNvPr id="6" name="Immagine 5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F45D87B1-B447-63D5-5A3C-144671422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931683"/>
            <a:ext cx="118148" cy="118148"/>
          </a:xfrm>
          <a:prstGeom prst="rect">
            <a:avLst/>
          </a:prstGeom>
        </p:spPr>
      </p:pic>
      <p:pic>
        <p:nvPicPr>
          <p:cNvPr id="9" name="Immagine 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66FE87BD-C212-84F7-BC55-E7EC628FC4D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5080704"/>
            <a:ext cx="118148" cy="118148"/>
          </a:xfrm>
          <a:prstGeom prst="rect">
            <a:avLst/>
          </a:prstGeom>
        </p:spPr>
      </p:pic>
      <p:pic>
        <p:nvPicPr>
          <p:cNvPr id="11" name="Immagine 1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041C7CDE-A49C-D775-6FF9-582848BCD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5080704"/>
            <a:ext cx="118148" cy="118148"/>
          </a:xfrm>
          <a:prstGeom prst="rect">
            <a:avLst/>
          </a:prstGeom>
        </p:spPr>
      </p:pic>
      <p:pic>
        <p:nvPicPr>
          <p:cNvPr id="13" name="Immagine 1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886D6415-77AB-5860-EA4C-EC0315D089F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5229725"/>
            <a:ext cx="118148" cy="118148"/>
          </a:xfrm>
          <a:prstGeom prst="rect">
            <a:avLst/>
          </a:prstGeom>
        </p:spPr>
      </p:pic>
      <p:pic>
        <p:nvPicPr>
          <p:cNvPr id="15" name="Immagine 1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4A00478A-0B5E-F2C3-0563-A9F955227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5229725"/>
            <a:ext cx="118148" cy="118148"/>
          </a:xfrm>
          <a:prstGeom prst="rect">
            <a:avLst/>
          </a:prstGeom>
        </p:spPr>
      </p:pic>
      <p:pic>
        <p:nvPicPr>
          <p:cNvPr id="18" name="Immagine 1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50E221D0-C5BF-1EC8-A43D-26DEDB36210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782662"/>
            <a:ext cx="118148" cy="118148"/>
          </a:xfrm>
          <a:prstGeom prst="rect">
            <a:avLst/>
          </a:prstGeom>
        </p:spPr>
      </p:pic>
      <p:pic>
        <p:nvPicPr>
          <p:cNvPr id="19" name="Immagine 1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401E97F9-834C-AF50-A033-2EDF52F22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782662"/>
            <a:ext cx="118148" cy="118148"/>
          </a:xfrm>
          <a:prstGeom prst="rect">
            <a:avLst/>
          </a:prstGeom>
        </p:spPr>
      </p:pic>
      <p:pic>
        <p:nvPicPr>
          <p:cNvPr id="20" name="Immagine 1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6B216DF5-9E70-0AD9-8B15-BD4B2E85E36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633641"/>
            <a:ext cx="118148" cy="118148"/>
          </a:xfrm>
          <a:prstGeom prst="rect">
            <a:avLst/>
          </a:prstGeom>
        </p:spPr>
      </p:pic>
      <p:pic>
        <p:nvPicPr>
          <p:cNvPr id="21" name="Immagine 2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CC3E1077-A139-C024-FDA3-CCBB0626D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633641"/>
            <a:ext cx="118148" cy="118148"/>
          </a:xfrm>
          <a:prstGeom prst="rect">
            <a:avLst/>
          </a:prstGeom>
        </p:spPr>
      </p:pic>
      <p:pic>
        <p:nvPicPr>
          <p:cNvPr id="22" name="Immagine 2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D0E65C64-4EF0-97E8-DC8B-48B845B5BF4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484620"/>
            <a:ext cx="118148" cy="118148"/>
          </a:xfrm>
          <a:prstGeom prst="rect">
            <a:avLst/>
          </a:prstGeom>
        </p:spPr>
      </p:pic>
      <p:pic>
        <p:nvPicPr>
          <p:cNvPr id="24" name="Immagine 2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45106E3E-3028-B3AF-45E9-51EBF6B33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484620"/>
            <a:ext cx="118148" cy="118148"/>
          </a:xfrm>
          <a:prstGeom prst="rect">
            <a:avLst/>
          </a:prstGeom>
        </p:spPr>
      </p:pic>
      <p:pic>
        <p:nvPicPr>
          <p:cNvPr id="25" name="Immagine 2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052067D7-CB7F-018B-E914-1F76DD3864D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335599"/>
            <a:ext cx="118148" cy="118148"/>
          </a:xfrm>
          <a:prstGeom prst="rect">
            <a:avLst/>
          </a:prstGeom>
        </p:spPr>
      </p:pic>
      <p:pic>
        <p:nvPicPr>
          <p:cNvPr id="36" name="Immagine 35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6973FB1F-06A6-EF17-1D6D-0CCBF1790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335599"/>
            <a:ext cx="118148" cy="118148"/>
          </a:xfrm>
          <a:prstGeom prst="rect">
            <a:avLst/>
          </a:prstGeom>
        </p:spPr>
      </p:pic>
      <p:pic>
        <p:nvPicPr>
          <p:cNvPr id="37" name="Immagine 3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ED9A3A3F-0CF2-1613-093D-B26A82C76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186578"/>
            <a:ext cx="118148" cy="118148"/>
          </a:xfrm>
          <a:prstGeom prst="rect">
            <a:avLst/>
          </a:prstGeom>
        </p:spPr>
      </p:pic>
      <p:pic>
        <p:nvPicPr>
          <p:cNvPr id="38" name="Immagine 3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E872CA98-E7AF-C5AC-CEE3-9A32157A9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186578"/>
            <a:ext cx="118148" cy="118148"/>
          </a:xfrm>
          <a:prstGeom prst="rect">
            <a:avLst/>
          </a:prstGeom>
        </p:spPr>
      </p:pic>
      <p:sp>
        <p:nvSpPr>
          <p:cNvPr id="39" name="Ovale 38">
            <a:extLst>
              <a:ext uri="{FF2B5EF4-FFF2-40B4-BE49-F238E27FC236}">
                <a16:creationId xmlns:a16="http://schemas.microsoft.com/office/drawing/2014/main" id="{F6B62782-1D49-5E14-6252-51AB303CC713}"/>
              </a:ext>
            </a:extLst>
          </p:cNvPr>
          <p:cNvSpPr/>
          <p:nvPr/>
        </p:nvSpPr>
        <p:spPr>
          <a:xfrm flipH="1">
            <a:off x="77790" y="4914796"/>
            <a:ext cx="144000" cy="1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9" name="Immagine 4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4E3F7778-94B6-976B-14EF-9C68B8B51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703695"/>
            <a:ext cx="118148" cy="118148"/>
          </a:xfrm>
          <a:prstGeom prst="rect">
            <a:avLst/>
          </a:prstGeom>
        </p:spPr>
      </p:pic>
      <p:pic>
        <p:nvPicPr>
          <p:cNvPr id="51" name="Immagine 5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6E1F31D-574E-5A64-36A4-B09E91E15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554674"/>
            <a:ext cx="118148" cy="118148"/>
          </a:xfrm>
          <a:prstGeom prst="rect">
            <a:avLst/>
          </a:prstGeom>
        </p:spPr>
      </p:pic>
      <p:pic>
        <p:nvPicPr>
          <p:cNvPr id="53" name="Immagine 5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5F9258F9-27C0-0DCE-22A4-9D3044B08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405653"/>
            <a:ext cx="118148" cy="118148"/>
          </a:xfrm>
          <a:prstGeom prst="rect">
            <a:avLst/>
          </a:prstGeom>
        </p:spPr>
      </p:pic>
      <p:pic>
        <p:nvPicPr>
          <p:cNvPr id="55" name="Immagine 5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50BA7A86-B159-545E-923C-2CE0FD773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256632"/>
            <a:ext cx="118148" cy="118148"/>
          </a:xfrm>
          <a:prstGeom prst="rect">
            <a:avLst/>
          </a:prstGeom>
        </p:spPr>
      </p:pic>
      <p:sp>
        <p:nvSpPr>
          <p:cNvPr id="65" name="Ovale 64">
            <a:extLst>
              <a:ext uri="{FF2B5EF4-FFF2-40B4-BE49-F238E27FC236}">
                <a16:creationId xmlns:a16="http://schemas.microsoft.com/office/drawing/2014/main" id="{29DDCEA5-F7DE-B883-32A9-0C98138476DC}"/>
              </a:ext>
            </a:extLst>
          </p:cNvPr>
          <p:cNvSpPr/>
          <p:nvPr/>
        </p:nvSpPr>
        <p:spPr>
          <a:xfrm flipH="1">
            <a:off x="77790" y="4313691"/>
            <a:ext cx="144000" cy="1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6" name="Ovale 65">
            <a:extLst>
              <a:ext uri="{FF2B5EF4-FFF2-40B4-BE49-F238E27FC236}">
                <a16:creationId xmlns:a16="http://schemas.microsoft.com/office/drawing/2014/main" id="{69C5234A-8A70-C09D-1BE1-572C71ED19EE}"/>
              </a:ext>
            </a:extLst>
          </p:cNvPr>
          <p:cNvSpPr/>
          <p:nvPr/>
        </p:nvSpPr>
        <p:spPr>
          <a:xfrm>
            <a:off x="298855" y="4616599"/>
            <a:ext cx="144000" cy="1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9" name="Immagine 6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8E71E6EB-4B74-6E44-9EAD-FA7766C2F75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406892"/>
            <a:ext cx="118148" cy="118148"/>
          </a:xfrm>
          <a:prstGeom prst="rect">
            <a:avLst/>
          </a:prstGeom>
        </p:spPr>
      </p:pic>
      <p:pic>
        <p:nvPicPr>
          <p:cNvPr id="70" name="Immagine 6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F6EB5321-DECE-3B9C-C9AD-94A4E86C9A8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555913"/>
            <a:ext cx="118148" cy="118148"/>
          </a:xfrm>
          <a:prstGeom prst="rect">
            <a:avLst/>
          </a:prstGeom>
        </p:spPr>
      </p:pic>
      <p:pic>
        <p:nvPicPr>
          <p:cNvPr id="71" name="Immagine 7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3D608043-53BB-41D0-0757-FABC889F2B0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704934"/>
            <a:ext cx="118148" cy="118148"/>
          </a:xfrm>
          <a:prstGeom prst="rect">
            <a:avLst/>
          </a:prstGeom>
        </p:spPr>
      </p:pic>
      <p:pic>
        <p:nvPicPr>
          <p:cNvPr id="72" name="Immagine 7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4BAC72F9-4498-D71F-AD3B-B4A6EAE4724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257871"/>
            <a:ext cx="118148" cy="118148"/>
          </a:xfrm>
          <a:prstGeom prst="rect">
            <a:avLst/>
          </a:prstGeom>
        </p:spPr>
      </p:pic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E52B187C-0043-3950-F6CD-C002C38D3F59}"/>
              </a:ext>
            </a:extLst>
          </p:cNvPr>
          <p:cNvCxnSpPr>
            <a:cxnSpLocks/>
          </p:cNvCxnSpPr>
          <p:nvPr/>
        </p:nvCxnSpPr>
        <p:spPr>
          <a:xfrm>
            <a:off x="177049" y="1287091"/>
            <a:ext cx="1485364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vale 40">
            <a:extLst>
              <a:ext uri="{FF2B5EF4-FFF2-40B4-BE49-F238E27FC236}">
                <a16:creationId xmlns:a16="http://schemas.microsoft.com/office/drawing/2014/main" id="{949AD9DA-9B33-6702-60F2-2D1538512D86}"/>
              </a:ext>
            </a:extLst>
          </p:cNvPr>
          <p:cNvSpPr/>
          <p:nvPr/>
        </p:nvSpPr>
        <p:spPr>
          <a:xfrm>
            <a:off x="1190424" y="1255388"/>
            <a:ext cx="63407" cy="63407"/>
          </a:xfrm>
          <a:prstGeom prst="ellipse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E2BA847D-502B-7718-24D8-EAB71C6A8EE6}"/>
              </a:ext>
            </a:extLst>
          </p:cNvPr>
          <p:cNvSpPr txBox="1"/>
          <p:nvPr/>
        </p:nvSpPr>
        <p:spPr>
          <a:xfrm>
            <a:off x="83777" y="1314790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01/01/2021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EFB01C15-31B0-6976-B896-3A2D685B03C5}"/>
              </a:ext>
            </a:extLst>
          </p:cNvPr>
          <p:cNvSpPr txBox="1"/>
          <p:nvPr/>
        </p:nvSpPr>
        <p:spPr>
          <a:xfrm>
            <a:off x="1256653" y="1314790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31/12/2023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037ACA6E-16FD-925B-3087-8A834428107F}"/>
              </a:ext>
            </a:extLst>
          </p:cNvPr>
          <p:cNvSpPr txBox="1"/>
          <p:nvPr/>
        </p:nvSpPr>
        <p:spPr>
          <a:xfrm>
            <a:off x="975825" y="106625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15/06/2023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4DE89466-CDB5-0281-C686-B60A348AB848}"/>
              </a:ext>
            </a:extLst>
          </p:cNvPr>
          <p:cNvSpPr txBox="1"/>
          <p:nvPr/>
        </p:nvSpPr>
        <p:spPr>
          <a:xfrm>
            <a:off x="22379" y="864000"/>
            <a:ext cx="848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First period</a:t>
            </a:r>
          </a:p>
        </p:txBody>
      </p:sp>
      <p:cxnSp>
        <p:nvCxnSpPr>
          <p:cNvPr id="52" name="Connettore diritto 51">
            <a:extLst>
              <a:ext uri="{FF2B5EF4-FFF2-40B4-BE49-F238E27FC236}">
                <a16:creationId xmlns:a16="http://schemas.microsoft.com/office/drawing/2014/main" id="{D2B02C90-3C9C-A28A-6275-5AFFA6DD8F96}"/>
              </a:ext>
            </a:extLst>
          </p:cNvPr>
          <p:cNvCxnSpPr/>
          <p:nvPr/>
        </p:nvCxnSpPr>
        <p:spPr>
          <a:xfrm>
            <a:off x="155903" y="1988421"/>
            <a:ext cx="1485364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A747A29C-B6CF-6284-E171-09EC2E9EF730}"/>
              </a:ext>
            </a:extLst>
          </p:cNvPr>
          <p:cNvSpPr txBox="1"/>
          <p:nvPr/>
        </p:nvSpPr>
        <p:spPr>
          <a:xfrm>
            <a:off x="62631" y="202012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01/01/2021</a:t>
            </a: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62405509-1003-C3BF-5256-8996D53B192F}"/>
              </a:ext>
            </a:extLst>
          </p:cNvPr>
          <p:cNvSpPr txBox="1"/>
          <p:nvPr/>
        </p:nvSpPr>
        <p:spPr>
          <a:xfrm>
            <a:off x="1235507" y="202012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31/12/2023</a:t>
            </a: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25697D4C-FDFA-1447-2924-3116E93F6D9A}"/>
              </a:ext>
            </a:extLst>
          </p:cNvPr>
          <p:cNvSpPr txBox="1"/>
          <p:nvPr/>
        </p:nvSpPr>
        <p:spPr>
          <a:xfrm>
            <a:off x="7816" y="1612633"/>
            <a:ext cx="1027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Second period</a:t>
            </a:r>
          </a:p>
        </p:txBody>
      </p:sp>
      <p:sp>
        <p:nvSpPr>
          <p:cNvPr id="74" name="Ovale 73">
            <a:extLst>
              <a:ext uri="{FF2B5EF4-FFF2-40B4-BE49-F238E27FC236}">
                <a16:creationId xmlns:a16="http://schemas.microsoft.com/office/drawing/2014/main" id="{8EFFE7C3-4CFE-FDCA-44B5-45645F89B807}"/>
              </a:ext>
            </a:extLst>
          </p:cNvPr>
          <p:cNvSpPr/>
          <p:nvPr/>
        </p:nvSpPr>
        <p:spPr>
          <a:xfrm>
            <a:off x="758208" y="1255388"/>
            <a:ext cx="63407" cy="63407"/>
          </a:xfrm>
          <a:prstGeom prst="ellipse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D8B7BAA2-D3BE-7CB9-A6CF-836EFA2D6D17}"/>
              </a:ext>
            </a:extLst>
          </p:cNvPr>
          <p:cNvSpPr txBox="1"/>
          <p:nvPr/>
        </p:nvSpPr>
        <p:spPr>
          <a:xfrm>
            <a:off x="546149" y="1070259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01/01/2023</a:t>
            </a:r>
          </a:p>
        </p:txBody>
      </p:sp>
      <p:cxnSp>
        <p:nvCxnSpPr>
          <p:cNvPr id="76" name="Connettore diritto 75">
            <a:extLst>
              <a:ext uri="{FF2B5EF4-FFF2-40B4-BE49-F238E27FC236}">
                <a16:creationId xmlns:a16="http://schemas.microsoft.com/office/drawing/2014/main" id="{97C8659D-1CE7-238C-0DED-39E9C571C292}"/>
              </a:ext>
            </a:extLst>
          </p:cNvPr>
          <p:cNvCxnSpPr>
            <a:cxnSpLocks/>
            <a:stCxn id="74" idx="6"/>
            <a:endCxn id="41" idx="2"/>
          </p:cNvCxnSpPr>
          <p:nvPr/>
        </p:nvCxnSpPr>
        <p:spPr>
          <a:xfrm>
            <a:off x="821615" y="1287092"/>
            <a:ext cx="368809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D586B67E-E7B0-DED8-667B-73BCED4F7157}"/>
              </a:ext>
            </a:extLst>
          </p:cNvPr>
          <p:cNvSpPr txBox="1"/>
          <p:nvPr/>
        </p:nvSpPr>
        <p:spPr>
          <a:xfrm>
            <a:off x="11805" y="2423646"/>
            <a:ext cx="183167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Hospitals comparison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59DDB779-3B17-7972-930E-91E91A3C75E4}"/>
              </a:ext>
            </a:extLst>
          </p:cNvPr>
          <p:cNvSpPr txBox="1"/>
          <p:nvPr/>
        </p:nvSpPr>
        <p:spPr>
          <a:xfrm>
            <a:off x="0" y="3034130"/>
            <a:ext cx="2004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Variables for ED episode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wait for visit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visit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stay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boarding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Dimensions for ED episode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Patient's age range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Patient's sex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Arrival mode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Triage priority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Main problem at triage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outcome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diagnosis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Admission specialty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Variables for ED organization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Overcrowding measure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Boarding measure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Dimensions for ED organization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type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n. of beds ranges</a:t>
            </a:r>
          </a:p>
        </p:txBody>
      </p:sp>
      <p:pic>
        <p:nvPicPr>
          <p:cNvPr id="83" name="Elemento grafico 82" descr="Download con riempimento a tinta unita">
            <a:extLst>
              <a:ext uri="{FF2B5EF4-FFF2-40B4-BE49-F238E27FC236}">
                <a16:creationId xmlns:a16="http://schemas.microsoft.com/office/drawing/2014/main" id="{CC7B5AF3-4756-E071-67D0-DBD4EAD3A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05321" y="410659"/>
            <a:ext cx="295157" cy="295157"/>
          </a:xfrm>
          <a:prstGeom prst="rect">
            <a:avLst/>
          </a:prstGeom>
        </p:spPr>
      </p:pic>
      <p:pic>
        <p:nvPicPr>
          <p:cNvPr id="84" name="Elemento grafico 83" descr="Stella contorno">
            <a:extLst>
              <a:ext uri="{FF2B5EF4-FFF2-40B4-BE49-F238E27FC236}">
                <a16:creationId xmlns:a16="http://schemas.microsoft.com/office/drawing/2014/main" id="{B5115F76-3147-4996-6479-01C9B984F4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62884" y="452037"/>
            <a:ext cx="212400" cy="212400"/>
          </a:xfrm>
          <a:prstGeom prst="rect">
            <a:avLst/>
          </a:prstGeom>
        </p:spPr>
      </p:pic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44AFBD8C-12D6-ED95-622B-7D74F0D744C8}"/>
              </a:ext>
            </a:extLst>
          </p:cNvPr>
          <p:cNvCxnSpPr>
            <a:cxnSpLocks/>
          </p:cNvCxnSpPr>
          <p:nvPr/>
        </p:nvCxnSpPr>
        <p:spPr>
          <a:xfrm>
            <a:off x="16794" y="2834778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FAE44EA1-A8DB-C6D0-AC6C-1F4A330D0E0D}"/>
              </a:ext>
            </a:extLst>
          </p:cNvPr>
          <p:cNvCxnSpPr>
            <a:cxnSpLocks/>
          </p:cNvCxnSpPr>
          <p:nvPr/>
        </p:nvCxnSpPr>
        <p:spPr>
          <a:xfrm>
            <a:off x="16794" y="2866621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279BACCF-86F6-2E1B-D93F-66E8F7F808D6}"/>
              </a:ext>
            </a:extLst>
          </p:cNvPr>
          <p:cNvCxnSpPr>
            <a:cxnSpLocks/>
          </p:cNvCxnSpPr>
          <p:nvPr/>
        </p:nvCxnSpPr>
        <p:spPr>
          <a:xfrm>
            <a:off x="15216" y="2259296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0E66655A-2054-744A-FCD4-ABCF4BFCC445}"/>
              </a:ext>
            </a:extLst>
          </p:cNvPr>
          <p:cNvCxnSpPr>
            <a:cxnSpLocks/>
          </p:cNvCxnSpPr>
          <p:nvPr/>
        </p:nvCxnSpPr>
        <p:spPr>
          <a:xfrm>
            <a:off x="15216" y="1551889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magine 1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3F8795ED-B518-FECA-3CB5-6846E69C66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" y="472561"/>
            <a:ext cx="216000" cy="216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52912D7-514A-89BB-C861-D45B46B6D246}"/>
              </a:ext>
            </a:extLst>
          </p:cNvPr>
          <p:cNvSpPr txBox="1"/>
          <p:nvPr/>
        </p:nvSpPr>
        <p:spPr>
          <a:xfrm>
            <a:off x="256793" y="463928"/>
            <a:ext cx="1431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ELEMENT SELECTION</a:t>
            </a:r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243A7F8D-C6F2-1C48-572A-BE95894ED63D}"/>
              </a:ext>
            </a:extLst>
          </p:cNvPr>
          <p:cNvCxnSpPr>
            <a:cxnSpLocks/>
          </p:cNvCxnSpPr>
          <p:nvPr/>
        </p:nvCxnSpPr>
        <p:spPr>
          <a:xfrm>
            <a:off x="16794" y="746522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Immagine 2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A99022E7-81EB-59D5-95DD-9C67E4FD703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6614870"/>
            <a:ext cx="118148" cy="118148"/>
          </a:xfrm>
          <a:prstGeom prst="rect">
            <a:avLst/>
          </a:prstGeom>
        </p:spPr>
      </p:pic>
      <p:pic>
        <p:nvPicPr>
          <p:cNvPr id="30" name="Immagine 2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3A93DCF1-E10A-E35A-266E-D24BDA631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6614870"/>
            <a:ext cx="118148" cy="118148"/>
          </a:xfrm>
          <a:prstGeom prst="rect">
            <a:avLst/>
          </a:prstGeom>
        </p:spPr>
      </p:pic>
      <p:pic>
        <p:nvPicPr>
          <p:cNvPr id="31" name="Immagine 3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17B07705-2789-A482-B8ED-5B4A4D539BA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6465849"/>
            <a:ext cx="118148" cy="118148"/>
          </a:xfrm>
          <a:prstGeom prst="rect">
            <a:avLst/>
          </a:prstGeom>
        </p:spPr>
      </p:pic>
      <p:pic>
        <p:nvPicPr>
          <p:cNvPr id="32" name="Immagine 3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B4B83D46-9927-1C65-7DB5-7F019B912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6465849"/>
            <a:ext cx="118148" cy="118148"/>
          </a:xfrm>
          <a:prstGeom prst="rect">
            <a:avLst/>
          </a:prstGeom>
        </p:spPr>
      </p:pic>
      <p:pic>
        <p:nvPicPr>
          <p:cNvPr id="33" name="Immagine 3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BE948E01-8C5F-9DE9-7BE1-C1BDD4D2485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5834041"/>
            <a:ext cx="118148" cy="118148"/>
          </a:xfrm>
          <a:prstGeom prst="rect">
            <a:avLst/>
          </a:prstGeom>
        </p:spPr>
      </p:pic>
      <p:pic>
        <p:nvPicPr>
          <p:cNvPr id="34" name="Immagine 3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86B08D05-AD83-60F6-1FBD-8B96E399D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5834041"/>
            <a:ext cx="118148" cy="118148"/>
          </a:xfrm>
          <a:prstGeom prst="rect">
            <a:avLst/>
          </a:prstGeom>
        </p:spPr>
      </p:pic>
      <p:pic>
        <p:nvPicPr>
          <p:cNvPr id="35" name="Immagine 3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AA9529D-D655-D72E-4E71-C765429FC8A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6001549"/>
            <a:ext cx="118148" cy="118148"/>
          </a:xfrm>
          <a:prstGeom prst="rect">
            <a:avLst/>
          </a:prstGeom>
        </p:spPr>
      </p:pic>
      <p:pic>
        <p:nvPicPr>
          <p:cNvPr id="40" name="Immagine 3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F5A9092E-A3C0-6063-F00D-F605EEFB6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6001549"/>
            <a:ext cx="118148" cy="118148"/>
          </a:xfrm>
          <a:prstGeom prst="rect">
            <a:avLst/>
          </a:prstGeom>
        </p:spPr>
      </p:pic>
      <p:sp>
        <p:nvSpPr>
          <p:cNvPr id="44" name="Rettangolo 43">
            <a:extLst>
              <a:ext uri="{FF2B5EF4-FFF2-40B4-BE49-F238E27FC236}">
                <a16:creationId xmlns:a16="http://schemas.microsoft.com/office/drawing/2014/main" id="{2154FF5F-4632-8448-992E-68A32B87462C}"/>
              </a:ext>
            </a:extLst>
          </p:cNvPr>
          <p:cNvSpPr/>
          <p:nvPr/>
        </p:nvSpPr>
        <p:spPr>
          <a:xfrm>
            <a:off x="0" y="0"/>
            <a:ext cx="12192000" cy="2373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Alert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Performance and Quality - Stats Analysis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Performance and Quality - Time series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Epidemiological  Data - Time series           Preferred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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C40EDCC-0673-FF69-AF9C-CBDD26282E46}"/>
              </a:ext>
            </a:extLst>
          </p:cNvPr>
          <p:cNvSpPr txBox="1"/>
          <p:nvPr/>
        </p:nvSpPr>
        <p:spPr>
          <a:xfrm>
            <a:off x="9914860" y="389655"/>
            <a:ext cx="2264864" cy="2708434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  for ED episode attributes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Patient's age 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Patient's sex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Arrival mode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Triage priority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Main problem at triage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outcome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diagnosis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Admission specialty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 for ED organization attributes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type</a:t>
            </a:r>
          </a:p>
          <a:p>
            <a:pPr lvl="0"/>
            <a:r>
              <a:rPr lang="en-GB" sz="1000" noProof="0" dirty="0">
                <a:solidFill>
                  <a:prstClr val="black"/>
                </a:solidFill>
              </a:rPr>
              <a:t>☐ ED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n. of beds ranges</a:t>
            </a:r>
          </a:p>
        </p:txBody>
      </p:sp>
      <p:pic>
        <p:nvPicPr>
          <p:cNvPr id="3" name="Immagine 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DD011326-2920-4AC9-D7E8-D311046093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72" y="463928"/>
            <a:ext cx="216000" cy="216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08D5071-7E89-9B87-41BB-94DA97A4954A}"/>
              </a:ext>
            </a:extLst>
          </p:cNvPr>
          <p:cNvSpPr txBox="1"/>
          <p:nvPr/>
        </p:nvSpPr>
        <p:spPr>
          <a:xfrm>
            <a:off x="10213996" y="428517"/>
            <a:ext cx="6543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AAC9FA45-E3B0-99D7-C30E-5F5B1DCAA666}"/>
              </a:ext>
            </a:extLst>
          </p:cNvPr>
          <p:cNvCxnSpPr>
            <a:cxnSpLocks/>
          </p:cNvCxnSpPr>
          <p:nvPr/>
        </p:nvCxnSpPr>
        <p:spPr>
          <a:xfrm flipV="1">
            <a:off x="9914860" y="710149"/>
            <a:ext cx="2264864" cy="96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898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B114A-6D87-7E32-D6BE-3709F83C5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B76657D9-6F43-B34D-117D-1B3DD82045C7}"/>
              </a:ext>
            </a:extLst>
          </p:cNvPr>
          <p:cNvSpPr txBox="1"/>
          <p:nvPr/>
        </p:nvSpPr>
        <p:spPr>
          <a:xfrm>
            <a:off x="4774757" y="400219"/>
            <a:ext cx="20874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outcome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/ </a:t>
            </a:r>
            <a:r>
              <a:rPr kumimoji="0" lang="en-GB" sz="1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Triage priority code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(N. of cases = 396)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6AA01959-0F91-94D8-7873-1B84370220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198121"/>
              </p:ext>
            </p:extLst>
          </p:nvPr>
        </p:nvGraphicFramePr>
        <p:xfrm>
          <a:off x="2561563" y="1004048"/>
          <a:ext cx="6745814" cy="5107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5659">
                  <a:extLst>
                    <a:ext uri="{9D8B030D-6E8A-4147-A177-3AD203B41FA5}">
                      <a16:colId xmlns:a16="http://schemas.microsoft.com/office/drawing/2014/main" val="1697044146"/>
                    </a:ext>
                  </a:extLst>
                </a:gridCol>
                <a:gridCol w="1702600">
                  <a:extLst>
                    <a:ext uri="{9D8B030D-6E8A-4147-A177-3AD203B41FA5}">
                      <a16:colId xmlns:a16="http://schemas.microsoft.com/office/drawing/2014/main" val="4098831203"/>
                    </a:ext>
                  </a:extLst>
                </a:gridCol>
                <a:gridCol w="769511">
                  <a:extLst>
                    <a:ext uri="{9D8B030D-6E8A-4147-A177-3AD203B41FA5}">
                      <a16:colId xmlns:a16="http://schemas.microsoft.com/office/drawing/2014/main" val="3393954782"/>
                    </a:ext>
                  </a:extLst>
                </a:gridCol>
                <a:gridCol w="769511">
                  <a:extLst>
                    <a:ext uri="{9D8B030D-6E8A-4147-A177-3AD203B41FA5}">
                      <a16:colId xmlns:a16="http://schemas.microsoft.com/office/drawing/2014/main" val="736087039"/>
                    </a:ext>
                  </a:extLst>
                </a:gridCol>
                <a:gridCol w="769511">
                  <a:extLst>
                    <a:ext uri="{9D8B030D-6E8A-4147-A177-3AD203B41FA5}">
                      <a16:colId xmlns:a16="http://schemas.microsoft.com/office/drawing/2014/main" val="3284665444"/>
                    </a:ext>
                  </a:extLst>
                </a:gridCol>
                <a:gridCol w="769511">
                  <a:extLst>
                    <a:ext uri="{9D8B030D-6E8A-4147-A177-3AD203B41FA5}">
                      <a16:colId xmlns:a16="http://schemas.microsoft.com/office/drawing/2014/main" val="1951340648"/>
                    </a:ext>
                  </a:extLst>
                </a:gridCol>
                <a:gridCol w="769511">
                  <a:extLst>
                    <a:ext uri="{9D8B030D-6E8A-4147-A177-3AD203B41FA5}">
                      <a16:colId xmlns:a16="http://schemas.microsoft.com/office/drawing/2014/main" val="696889596"/>
                    </a:ext>
                  </a:extLst>
                </a:gridCol>
              </a:tblGrid>
              <a:tr h="255376">
                <a:tc>
                  <a:txBody>
                    <a:bodyPr/>
                    <a:lstStyle/>
                    <a:p>
                      <a:endParaRPr lang="en-GB" sz="900" b="1" noProof="0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900" b="1" noProof="0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Triage priority code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it-IT" sz="900" b="1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it-IT" sz="900" b="1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it-IT" sz="900" b="1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it-IT" sz="900" b="1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4056186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endParaRPr lang="en-GB" sz="900" b="1" noProof="0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noProof="0" dirty="0"/>
                        <a:t>ED outcome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900" b="1" noProof="0" dirty="0"/>
                        <a:t>1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900" b="1" noProof="0" dirty="0"/>
                        <a:t>2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900" b="1" noProof="0" dirty="0"/>
                        <a:t>3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900" b="1" noProof="0" dirty="0"/>
                        <a:t>4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900" b="1" noProof="0" dirty="0"/>
                        <a:t>5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2481481"/>
                  </a:ext>
                </a:extLst>
              </a:tr>
              <a:tr h="255376">
                <a:tc rowSpan="6">
                  <a:txBody>
                    <a:bodyPr/>
                    <a:lstStyle/>
                    <a:p>
                      <a:r>
                        <a:rPr lang="en-GB" sz="900" b="0" noProof="0" dirty="0"/>
                        <a:t>Hospital 1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</a:t>
                      </a:r>
                      <a:endParaRPr lang="en-GB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000" marR="7620" marT="762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 (1.2%)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11 (13.3%)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25 (30.1%)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23 (27.7%)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 (1.2%)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3693326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 sz="900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n-GB" sz="8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Admitted</a:t>
                      </a:r>
                    </a:p>
                  </a:txBody>
                  <a:tcPr marL="90000" marR="90000" marT="46800" marB="468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 (100%)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6 (54.5%)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4 (16.0%)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 (4.3%)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 (100%)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3234325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n-GB" sz="8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Discharged</a:t>
                      </a:r>
                    </a:p>
                  </a:txBody>
                  <a:tcPr marL="90000" marR="90000" marT="46800" marB="468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5 (45.5%)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21 (84.0%)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20 (87.0%)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6853039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n-GB" sz="8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Transferred</a:t>
                      </a:r>
                    </a:p>
                  </a:txBody>
                  <a:tcPr marL="90000" marR="90000" marT="46800" marB="46800"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5357096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n-GB" sz="8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Abandon before visit</a:t>
                      </a:r>
                    </a:p>
                  </a:txBody>
                  <a:tcPr marL="90000" marR="90000" marT="46800" marB="468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2 (8.7%)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4034288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 sz="900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n-GB" sz="8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Abandon after visit</a:t>
                      </a:r>
                    </a:p>
                  </a:txBody>
                  <a:tcPr marL="90000" marR="90000" marT="46800" marB="468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663872"/>
                  </a:ext>
                </a:extLst>
              </a:tr>
              <a:tr h="255376">
                <a:tc rowSpan="6">
                  <a:txBody>
                    <a:bodyPr/>
                    <a:lstStyle/>
                    <a:p>
                      <a:r>
                        <a:rPr lang="en-GB" sz="900" b="0" noProof="0" dirty="0"/>
                        <a:t>Hospital 2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</a:t>
                      </a:r>
                      <a:endParaRPr lang="en-GB" sz="900" b="1" i="0" u="none" strike="noStrike" noProof="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000" marR="7620" marT="762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 (1.4%)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9 (12.7%)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21 (29.6%)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20 (28.2%)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 (1.4%)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3974137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n-GB" sz="8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Admitted</a:t>
                      </a:r>
                    </a:p>
                  </a:txBody>
                  <a:tcPr marL="90000" marR="90000" marT="46800" marB="468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 (100%)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4 (44.4%)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3 (14.3%)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 (100%)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8136690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n-GB" sz="8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Discharged</a:t>
                      </a:r>
                    </a:p>
                  </a:txBody>
                  <a:tcPr marL="90000" marR="90000" marT="46800" marB="468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5 (55.6%)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18 (85.7%)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18 (90.0%)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73741671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 sz="900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n-GB" sz="8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Transferred</a:t>
                      </a:r>
                    </a:p>
                  </a:txBody>
                  <a:tcPr marL="90000" marR="90000" marT="46800" marB="468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05257123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n-GB" sz="8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Abandon before visit</a:t>
                      </a:r>
                    </a:p>
                  </a:txBody>
                  <a:tcPr marL="90000" marR="90000" marT="46800" marB="468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2 (10.0%)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211879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 sz="900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n-GB" sz="8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Abandon after visit</a:t>
                      </a:r>
                    </a:p>
                  </a:txBody>
                  <a:tcPr marL="90000" marR="90000" marT="46800" marB="468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8478694"/>
                  </a:ext>
                </a:extLst>
              </a:tr>
              <a:tr h="255376">
                <a:tc rowSpan="6">
                  <a:txBody>
                    <a:bodyPr/>
                    <a:lstStyle/>
                    <a:p>
                      <a:r>
                        <a:rPr lang="en-GB" sz="900" b="0" noProof="0" dirty="0"/>
                        <a:t>Hospital 3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</a:t>
                      </a:r>
                      <a:endParaRPr lang="en-GB" sz="900" b="1" i="0" u="none" strike="noStrike" noProof="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000" marR="7620" marT="762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 (1.0%)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13 (13.3%)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29 (29.6%)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28 (28.6%)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 (1.0%)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0654856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n-GB" sz="8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Admitted</a:t>
                      </a:r>
                    </a:p>
                  </a:txBody>
                  <a:tcPr marL="90000" marR="90000" marT="46800" marB="468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 (100%)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7 (53.8%)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5 (17.2%)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 (3.6%)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 (100%)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36413255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n-GB" sz="8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Discharged</a:t>
                      </a:r>
                    </a:p>
                  </a:txBody>
                  <a:tcPr marL="90000" marR="90000" marT="46800" marB="468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6 (46.2%)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23 (79.3%)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24 (85.7%)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1487549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n-GB" sz="8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Transferred</a:t>
                      </a:r>
                    </a:p>
                  </a:txBody>
                  <a:tcPr marL="90000" marR="90000" marT="46800" marB="46800"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 (3.4%)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6929396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 sz="900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n-GB" sz="8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Abandon before visit</a:t>
                      </a:r>
                    </a:p>
                  </a:txBody>
                  <a:tcPr marL="90000" marR="90000" marT="46800" marB="468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2 (7.1%)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89312779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 sz="900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n-GB" sz="8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Abandon after visit</a:t>
                      </a:r>
                    </a:p>
                  </a:txBody>
                  <a:tcPr marL="90000" marR="90000" marT="46800" marB="468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 (3.6%)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0 (0%)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351248"/>
                  </a:ext>
                </a:extLst>
              </a:tr>
            </a:tbl>
          </a:graphicData>
        </a:graphic>
      </p:graphicFrame>
      <p:sp>
        <p:nvSpPr>
          <p:cNvPr id="81" name="Rettangolo 80">
            <a:extLst>
              <a:ext uri="{FF2B5EF4-FFF2-40B4-BE49-F238E27FC236}">
                <a16:creationId xmlns:a16="http://schemas.microsoft.com/office/drawing/2014/main" id="{690457AD-1DF3-8218-786C-E052E8F64352}"/>
              </a:ext>
            </a:extLst>
          </p:cNvPr>
          <p:cNvSpPr/>
          <p:nvPr/>
        </p:nvSpPr>
        <p:spPr>
          <a:xfrm>
            <a:off x="4438" y="389655"/>
            <a:ext cx="1949172" cy="638104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3A109987-A982-7364-7DC0-0B21669E0551}"/>
              </a:ext>
            </a:extLst>
          </p:cNvPr>
          <p:cNvSpPr txBox="1"/>
          <p:nvPr/>
        </p:nvSpPr>
        <p:spPr>
          <a:xfrm>
            <a:off x="11805" y="2423646"/>
            <a:ext cx="183167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☑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Hospitals comparison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0" name="Immagine 4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01A6428C-0221-4AFD-A8BB-785E9AC7119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931683"/>
            <a:ext cx="118148" cy="118148"/>
          </a:xfrm>
          <a:prstGeom prst="rect">
            <a:avLst/>
          </a:prstGeom>
        </p:spPr>
      </p:pic>
      <p:pic>
        <p:nvPicPr>
          <p:cNvPr id="51" name="Immagine 5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0E842F35-FE16-47BC-C720-97C676F41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931683"/>
            <a:ext cx="118148" cy="118148"/>
          </a:xfrm>
          <a:prstGeom prst="rect">
            <a:avLst/>
          </a:prstGeom>
        </p:spPr>
      </p:pic>
      <p:pic>
        <p:nvPicPr>
          <p:cNvPr id="52" name="Immagine 5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FB83035D-B94C-6182-BD31-F1C68EE85A0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5080704"/>
            <a:ext cx="118148" cy="118148"/>
          </a:xfrm>
          <a:prstGeom prst="rect">
            <a:avLst/>
          </a:prstGeom>
        </p:spPr>
      </p:pic>
      <p:pic>
        <p:nvPicPr>
          <p:cNvPr id="53" name="Immagine 5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C7411F66-02AA-2A5F-2F14-CACC21E1D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5080704"/>
            <a:ext cx="118148" cy="118148"/>
          </a:xfrm>
          <a:prstGeom prst="rect">
            <a:avLst/>
          </a:prstGeom>
        </p:spPr>
      </p:pic>
      <p:pic>
        <p:nvPicPr>
          <p:cNvPr id="54" name="Immagine 5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124AD66C-C910-9F36-2585-276FB708CA0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5229725"/>
            <a:ext cx="118148" cy="118148"/>
          </a:xfrm>
          <a:prstGeom prst="rect">
            <a:avLst/>
          </a:prstGeom>
        </p:spPr>
      </p:pic>
      <p:pic>
        <p:nvPicPr>
          <p:cNvPr id="55" name="Immagine 5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41A42787-3D68-3F7D-3BED-AA734D3B0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5229725"/>
            <a:ext cx="118148" cy="118148"/>
          </a:xfrm>
          <a:prstGeom prst="rect">
            <a:avLst/>
          </a:prstGeom>
        </p:spPr>
      </p:pic>
      <p:pic>
        <p:nvPicPr>
          <p:cNvPr id="57" name="Immagine 5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BEC71731-029D-4BFE-E2F2-D25F845BEC3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782662"/>
            <a:ext cx="118148" cy="118148"/>
          </a:xfrm>
          <a:prstGeom prst="rect">
            <a:avLst/>
          </a:prstGeom>
        </p:spPr>
      </p:pic>
      <p:pic>
        <p:nvPicPr>
          <p:cNvPr id="58" name="Immagine 5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F171D1DD-799E-DCC4-B408-39EBB4BCA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782662"/>
            <a:ext cx="118148" cy="118148"/>
          </a:xfrm>
          <a:prstGeom prst="rect">
            <a:avLst/>
          </a:prstGeom>
        </p:spPr>
      </p:pic>
      <p:pic>
        <p:nvPicPr>
          <p:cNvPr id="59" name="Immagine 5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05989FCB-A8A7-47E9-3FDC-64183C3923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633641"/>
            <a:ext cx="118148" cy="118148"/>
          </a:xfrm>
          <a:prstGeom prst="rect">
            <a:avLst/>
          </a:prstGeom>
        </p:spPr>
      </p:pic>
      <p:pic>
        <p:nvPicPr>
          <p:cNvPr id="61" name="Immagine 6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4AB39C11-900A-4B9B-4D58-46ED81CDC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633641"/>
            <a:ext cx="118148" cy="118148"/>
          </a:xfrm>
          <a:prstGeom prst="rect">
            <a:avLst/>
          </a:prstGeom>
        </p:spPr>
      </p:pic>
      <p:pic>
        <p:nvPicPr>
          <p:cNvPr id="62" name="Immagine 6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34053D7E-054C-D12A-9C7B-002A7967E64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484620"/>
            <a:ext cx="118148" cy="118148"/>
          </a:xfrm>
          <a:prstGeom prst="rect">
            <a:avLst/>
          </a:prstGeom>
        </p:spPr>
      </p:pic>
      <p:pic>
        <p:nvPicPr>
          <p:cNvPr id="63" name="Immagine 6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A334381A-FC67-D48A-4174-09E5FE463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484620"/>
            <a:ext cx="118148" cy="118148"/>
          </a:xfrm>
          <a:prstGeom prst="rect">
            <a:avLst/>
          </a:prstGeom>
        </p:spPr>
      </p:pic>
      <p:pic>
        <p:nvPicPr>
          <p:cNvPr id="64" name="Immagine 6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B06C6D33-158B-3D0E-ABC4-E13CFBEDB3F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335599"/>
            <a:ext cx="118148" cy="118148"/>
          </a:xfrm>
          <a:prstGeom prst="rect">
            <a:avLst/>
          </a:prstGeom>
        </p:spPr>
      </p:pic>
      <p:pic>
        <p:nvPicPr>
          <p:cNvPr id="65" name="Immagine 6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4EAE7512-D053-24F5-E64C-9154A7AAD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335599"/>
            <a:ext cx="118148" cy="118148"/>
          </a:xfrm>
          <a:prstGeom prst="rect">
            <a:avLst/>
          </a:prstGeom>
        </p:spPr>
      </p:pic>
      <p:pic>
        <p:nvPicPr>
          <p:cNvPr id="66" name="Immagine 65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EB78F236-EF19-28DB-D3D0-53B34958F47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186578"/>
            <a:ext cx="118148" cy="118148"/>
          </a:xfrm>
          <a:prstGeom prst="rect">
            <a:avLst/>
          </a:prstGeom>
        </p:spPr>
      </p:pic>
      <p:pic>
        <p:nvPicPr>
          <p:cNvPr id="67" name="Immagine 6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7A9856ED-8155-3B89-B929-40449A58B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186578"/>
            <a:ext cx="118148" cy="118148"/>
          </a:xfrm>
          <a:prstGeom prst="rect">
            <a:avLst/>
          </a:prstGeom>
        </p:spPr>
      </p:pic>
      <p:sp>
        <p:nvSpPr>
          <p:cNvPr id="68" name="Ovale 67">
            <a:extLst>
              <a:ext uri="{FF2B5EF4-FFF2-40B4-BE49-F238E27FC236}">
                <a16:creationId xmlns:a16="http://schemas.microsoft.com/office/drawing/2014/main" id="{AEB4495C-4BD5-789B-DA1D-6DB5DC1EEE3C}"/>
              </a:ext>
            </a:extLst>
          </p:cNvPr>
          <p:cNvSpPr/>
          <p:nvPr/>
        </p:nvSpPr>
        <p:spPr>
          <a:xfrm flipH="1">
            <a:off x="77790" y="4914796"/>
            <a:ext cx="144000" cy="1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9" name="Immagine 6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5B8B744A-6B7B-5060-571B-24939B5BA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703695"/>
            <a:ext cx="118148" cy="118148"/>
          </a:xfrm>
          <a:prstGeom prst="rect">
            <a:avLst/>
          </a:prstGeom>
        </p:spPr>
      </p:pic>
      <p:pic>
        <p:nvPicPr>
          <p:cNvPr id="70" name="Immagine 6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62093E93-0670-7EDB-3841-3E92526A9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554674"/>
            <a:ext cx="118148" cy="118148"/>
          </a:xfrm>
          <a:prstGeom prst="rect">
            <a:avLst/>
          </a:prstGeom>
        </p:spPr>
      </p:pic>
      <p:pic>
        <p:nvPicPr>
          <p:cNvPr id="71" name="Immagine 7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BF5AC31-D4B7-BAF8-89AE-E0524F48D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405653"/>
            <a:ext cx="118148" cy="118148"/>
          </a:xfrm>
          <a:prstGeom prst="rect">
            <a:avLst/>
          </a:prstGeom>
        </p:spPr>
      </p:pic>
      <p:pic>
        <p:nvPicPr>
          <p:cNvPr id="72" name="Immagine 7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2487F05-87AE-4FDF-3E31-6F96FC74B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256632"/>
            <a:ext cx="118148" cy="118148"/>
          </a:xfrm>
          <a:prstGeom prst="rect">
            <a:avLst/>
          </a:prstGeom>
        </p:spPr>
      </p:pic>
      <p:sp>
        <p:nvSpPr>
          <p:cNvPr id="80" name="Ovale 79">
            <a:extLst>
              <a:ext uri="{FF2B5EF4-FFF2-40B4-BE49-F238E27FC236}">
                <a16:creationId xmlns:a16="http://schemas.microsoft.com/office/drawing/2014/main" id="{72F29B72-AFE0-F695-4DA7-F8EB0D2C0DD4}"/>
              </a:ext>
            </a:extLst>
          </p:cNvPr>
          <p:cNvSpPr/>
          <p:nvPr/>
        </p:nvSpPr>
        <p:spPr>
          <a:xfrm>
            <a:off x="298855" y="4616599"/>
            <a:ext cx="144000" cy="1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3" name="Immagine 8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41967966-4F63-806B-1557-AD8129D8773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406892"/>
            <a:ext cx="118148" cy="118148"/>
          </a:xfrm>
          <a:prstGeom prst="rect">
            <a:avLst/>
          </a:prstGeom>
        </p:spPr>
      </p:pic>
      <p:pic>
        <p:nvPicPr>
          <p:cNvPr id="84" name="Immagine 8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64074413-F38A-E8E4-EED6-933C75F8B13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555913"/>
            <a:ext cx="118148" cy="118148"/>
          </a:xfrm>
          <a:prstGeom prst="rect">
            <a:avLst/>
          </a:prstGeom>
        </p:spPr>
      </p:pic>
      <p:pic>
        <p:nvPicPr>
          <p:cNvPr id="85" name="Immagine 8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4B83C6DD-8D9A-6019-4AEA-6531705D3C5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704934"/>
            <a:ext cx="118148" cy="118148"/>
          </a:xfrm>
          <a:prstGeom prst="rect">
            <a:avLst/>
          </a:prstGeom>
        </p:spPr>
      </p:pic>
      <p:pic>
        <p:nvPicPr>
          <p:cNvPr id="86" name="Immagine 85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BC2C9CCF-6D3B-A7D2-3A04-701B234CAFB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257871"/>
            <a:ext cx="118148" cy="118148"/>
          </a:xfrm>
          <a:prstGeom prst="rect">
            <a:avLst/>
          </a:prstGeom>
        </p:spPr>
      </p:pic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C4EEE70C-968D-3116-E89F-4EE90A7532CF}"/>
              </a:ext>
            </a:extLst>
          </p:cNvPr>
          <p:cNvCxnSpPr>
            <a:cxnSpLocks/>
          </p:cNvCxnSpPr>
          <p:nvPr/>
        </p:nvCxnSpPr>
        <p:spPr>
          <a:xfrm>
            <a:off x="177049" y="1287091"/>
            <a:ext cx="1485364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e 5">
            <a:extLst>
              <a:ext uri="{FF2B5EF4-FFF2-40B4-BE49-F238E27FC236}">
                <a16:creationId xmlns:a16="http://schemas.microsoft.com/office/drawing/2014/main" id="{88FDC837-70BE-8FF3-4009-2427FC2D4975}"/>
              </a:ext>
            </a:extLst>
          </p:cNvPr>
          <p:cNvSpPr/>
          <p:nvPr/>
        </p:nvSpPr>
        <p:spPr>
          <a:xfrm>
            <a:off x="1190424" y="1255388"/>
            <a:ext cx="63407" cy="63407"/>
          </a:xfrm>
          <a:prstGeom prst="ellipse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81C26D8-67CC-2606-AF90-8020E69C21C1}"/>
              </a:ext>
            </a:extLst>
          </p:cNvPr>
          <p:cNvSpPr txBox="1"/>
          <p:nvPr/>
        </p:nvSpPr>
        <p:spPr>
          <a:xfrm>
            <a:off x="83777" y="1314790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01/01/2021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7D0FCD1-01A0-0647-2786-A64A3BFA0D15}"/>
              </a:ext>
            </a:extLst>
          </p:cNvPr>
          <p:cNvSpPr txBox="1"/>
          <p:nvPr/>
        </p:nvSpPr>
        <p:spPr>
          <a:xfrm>
            <a:off x="1256653" y="1314790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31/12/2023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8FB7137-569B-08EF-6EC6-EE932C35B8CE}"/>
              </a:ext>
            </a:extLst>
          </p:cNvPr>
          <p:cNvSpPr txBox="1"/>
          <p:nvPr/>
        </p:nvSpPr>
        <p:spPr>
          <a:xfrm>
            <a:off x="975825" y="106625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15/06/2023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80E4A49-D2FE-A647-0ACE-08A3F4691A29}"/>
              </a:ext>
            </a:extLst>
          </p:cNvPr>
          <p:cNvSpPr txBox="1"/>
          <p:nvPr/>
        </p:nvSpPr>
        <p:spPr>
          <a:xfrm>
            <a:off x="22379" y="864000"/>
            <a:ext cx="848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First period</a:t>
            </a: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76166205-E56D-09D1-C958-284BD12852DB}"/>
              </a:ext>
            </a:extLst>
          </p:cNvPr>
          <p:cNvCxnSpPr/>
          <p:nvPr/>
        </p:nvCxnSpPr>
        <p:spPr>
          <a:xfrm>
            <a:off x="155903" y="1988421"/>
            <a:ext cx="1485364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9FEF449-69F5-9631-3C7C-C4878CC57DB9}"/>
              </a:ext>
            </a:extLst>
          </p:cNvPr>
          <p:cNvSpPr txBox="1"/>
          <p:nvPr/>
        </p:nvSpPr>
        <p:spPr>
          <a:xfrm>
            <a:off x="62631" y="202012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01/01/2021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F0A782B-6631-9516-1C0F-14CE7562340B}"/>
              </a:ext>
            </a:extLst>
          </p:cNvPr>
          <p:cNvSpPr txBox="1"/>
          <p:nvPr/>
        </p:nvSpPr>
        <p:spPr>
          <a:xfrm>
            <a:off x="1235507" y="202012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31/12/2023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EC57C55-29C9-7E5B-D2B5-87B94976DCCA}"/>
              </a:ext>
            </a:extLst>
          </p:cNvPr>
          <p:cNvSpPr txBox="1"/>
          <p:nvPr/>
        </p:nvSpPr>
        <p:spPr>
          <a:xfrm>
            <a:off x="7816" y="1612633"/>
            <a:ext cx="1027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Second period</a:t>
            </a:r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4609BC68-6F55-E8BB-4E10-1E32E776A31C}"/>
              </a:ext>
            </a:extLst>
          </p:cNvPr>
          <p:cNvSpPr/>
          <p:nvPr/>
        </p:nvSpPr>
        <p:spPr>
          <a:xfrm>
            <a:off x="758208" y="1255388"/>
            <a:ext cx="63407" cy="63407"/>
          </a:xfrm>
          <a:prstGeom prst="ellipse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89908986-277B-C9DE-F088-781AAF4CF2B8}"/>
              </a:ext>
            </a:extLst>
          </p:cNvPr>
          <p:cNvSpPr txBox="1"/>
          <p:nvPr/>
        </p:nvSpPr>
        <p:spPr>
          <a:xfrm>
            <a:off x="546149" y="1070259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01/01/2023</a:t>
            </a:r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9B67C465-6BBE-2633-1D24-0DDBD55A946E}"/>
              </a:ext>
            </a:extLst>
          </p:cNvPr>
          <p:cNvCxnSpPr>
            <a:cxnSpLocks/>
            <a:stCxn id="29" idx="6"/>
            <a:endCxn id="6" idx="2"/>
          </p:cNvCxnSpPr>
          <p:nvPr/>
        </p:nvCxnSpPr>
        <p:spPr>
          <a:xfrm>
            <a:off x="821615" y="1287092"/>
            <a:ext cx="368809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7233F6AB-CFD4-1B32-9F5C-E712EB78801A}"/>
              </a:ext>
            </a:extLst>
          </p:cNvPr>
          <p:cNvSpPr txBox="1"/>
          <p:nvPr/>
        </p:nvSpPr>
        <p:spPr>
          <a:xfrm>
            <a:off x="0" y="3034130"/>
            <a:ext cx="2004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Variables for ED episode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wait for visit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visit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stay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boarding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Dimensions for ED episode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Patient's age range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Patient's sex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Arrival mode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Triage priority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Main problem at triage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outcome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diagnosis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Admission specialty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Variables for ED organization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Overcrowding measure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Boarding measure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Dimensions for ED organization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type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n. of beds ranges</a:t>
            </a:r>
          </a:p>
        </p:txBody>
      </p:sp>
      <p:pic>
        <p:nvPicPr>
          <p:cNvPr id="87" name="Elemento grafico 86" descr="Download con riempimento a tinta unita">
            <a:extLst>
              <a:ext uri="{FF2B5EF4-FFF2-40B4-BE49-F238E27FC236}">
                <a16:creationId xmlns:a16="http://schemas.microsoft.com/office/drawing/2014/main" id="{4786D0F5-72E4-B218-D71F-5BB28775D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25117" y="391117"/>
            <a:ext cx="295157" cy="295157"/>
          </a:xfrm>
          <a:prstGeom prst="rect">
            <a:avLst/>
          </a:prstGeom>
        </p:spPr>
      </p:pic>
      <p:pic>
        <p:nvPicPr>
          <p:cNvPr id="88" name="Elemento grafico 87" descr="Stella contorno">
            <a:extLst>
              <a:ext uri="{FF2B5EF4-FFF2-40B4-BE49-F238E27FC236}">
                <a16:creationId xmlns:a16="http://schemas.microsoft.com/office/drawing/2014/main" id="{21386746-3193-BE32-1646-E3D3F31923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82680" y="432495"/>
            <a:ext cx="212400" cy="212400"/>
          </a:xfrm>
          <a:prstGeom prst="rect">
            <a:avLst/>
          </a:prstGeom>
        </p:spPr>
      </p:pic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77D0B7D-8DEA-A67F-E254-34E13D9202F3}"/>
              </a:ext>
            </a:extLst>
          </p:cNvPr>
          <p:cNvCxnSpPr>
            <a:cxnSpLocks/>
          </p:cNvCxnSpPr>
          <p:nvPr/>
        </p:nvCxnSpPr>
        <p:spPr>
          <a:xfrm>
            <a:off x="16794" y="2834778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505D31FC-4D56-E133-2922-72EE061E0710}"/>
              </a:ext>
            </a:extLst>
          </p:cNvPr>
          <p:cNvCxnSpPr>
            <a:cxnSpLocks/>
          </p:cNvCxnSpPr>
          <p:nvPr/>
        </p:nvCxnSpPr>
        <p:spPr>
          <a:xfrm>
            <a:off x="16794" y="2866621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01FAE77-58DA-7A6E-BE58-F4C9404DF22E}"/>
              </a:ext>
            </a:extLst>
          </p:cNvPr>
          <p:cNvCxnSpPr>
            <a:cxnSpLocks/>
          </p:cNvCxnSpPr>
          <p:nvPr/>
        </p:nvCxnSpPr>
        <p:spPr>
          <a:xfrm>
            <a:off x="15216" y="2259296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CEA1D537-D8C3-0084-B40D-697C75C49BB5}"/>
              </a:ext>
            </a:extLst>
          </p:cNvPr>
          <p:cNvCxnSpPr>
            <a:cxnSpLocks/>
          </p:cNvCxnSpPr>
          <p:nvPr/>
        </p:nvCxnSpPr>
        <p:spPr>
          <a:xfrm>
            <a:off x="15216" y="1551889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magine 15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8EFE2AB1-9373-10DE-3590-D01E7675FD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" y="472561"/>
            <a:ext cx="216000" cy="21600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926EDA4-971F-0E97-CB6D-37C8D670C27A}"/>
              </a:ext>
            </a:extLst>
          </p:cNvPr>
          <p:cNvSpPr txBox="1"/>
          <p:nvPr/>
        </p:nvSpPr>
        <p:spPr>
          <a:xfrm>
            <a:off x="256793" y="463928"/>
            <a:ext cx="1431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ELEMENT SELECTION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0E284352-0943-5A75-5995-98BE6FD0BB82}"/>
              </a:ext>
            </a:extLst>
          </p:cNvPr>
          <p:cNvCxnSpPr>
            <a:cxnSpLocks/>
          </p:cNvCxnSpPr>
          <p:nvPr/>
        </p:nvCxnSpPr>
        <p:spPr>
          <a:xfrm>
            <a:off x="16794" y="746522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magine 2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E6899C7-8DA8-6324-E6D7-B35E38ACB49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6614870"/>
            <a:ext cx="118148" cy="118148"/>
          </a:xfrm>
          <a:prstGeom prst="rect">
            <a:avLst/>
          </a:prstGeom>
        </p:spPr>
      </p:pic>
      <p:pic>
        <p:nvPicPr>
          <p:cNvPr id="22" name="Immagine 2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178231AC-C6E2-35FD-BFFC-5669A6C73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6614870"/>
            <a:ext cx="118148" cy="118148"/>
          </a:xfrm>
          <a:prstGeom prst="rect">
            <a:avLst/>
          </a:prstGeom>
        </p:spPr>
      </p:pic>
      <p:pic>
        <p:nvPicPr>
          <p:cNvPr id="24" name="Immagine 2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AC679B9-6126-79DB-DE41-CFC791F026E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6465849"/>
            <a:ext cx="118148" cy="118148"/>
          </a:xfrm>
          <a:prstGeom prst="rect">
            <a:avLst/>
          </a:prstGeom>
        </p:spPr>
      </p:pic>
      <p:pic>
        <p:nvPicPr>
          <p:cNvPr id="25" name="Immagine 2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AF662CE3-CE39-BF6C-600F-6E680354C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6465849"/>
            <a:ext cx="118148" cy="118148"/>
          </a:xfrm>
          <a:prstGeom prst="rect">
            <a:avLst/>
          </a:prstGeom>
        </p:spPr>
      </p:pic>
      <p:pic>
        <p:nvPicPr>
          <p:cNvPr id="34" name="Immagine 3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379EECA8-9B1D-07A8-E18D-29471A92300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5834041"/>
            <a:ext cx="118148" cy="118148"/>
          </a:xfrm>
          <a:prstGeom prst="rect">
            <a:avLst/>
          </a:prstGeom>
        </p:spPr>
      </p:pic>
      <p:pic>
        <p:nvPicPr>
          <p:cNvPr id="35" name="Immagine 3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AE782523-9964-A0E6-3698-B507E6EB0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5834041"/>
            <a:ext cx="118148" cy="118148"/>
          </a:xfrm>
          <a:prstGeom prst="rect">
            <a:avLst/>
          </a:prstGeom>
        </p:spPr>
      </p:pic>
      <p:pic>
        <p:nvPicPr>
          <p:cNvPr id="36" name="Immagine 35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8BA87DAD-FE4B-52ED-37EB-BAD240A30FD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6001549"/>
            <a:ext cx="118148" cy="118148"/>
          </a:xfrm>
          <a:prstGeom prst="rect">
            <a:avLst/>
          </a:prstGeom>
        </p:spPr>
      </p:pic>
      <p:pic>
        <p:nvPicPr>
          <p:cNvPr id="37" name="Immagine 3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FF56E2D4-9D13-2CCE-6318-5690463B9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6001549"/>
            <a:ext cx="118148" cy="118148"/>
          </a:xfrm>
          <a:prstGeom prst="rect">
            <a:avLst/>
          </a:prstGeom>
        </p:spPr>
      </p:pic>
      <p:sp>
        <p:nvSpPr>
          <p:cNvPr id="38" name="Rettangolo 37">
            <a:extLst>
              <a:ext uri="{FF2B5EF4-FFF2-40B4-BE49-F238E27FC236}">
                <a16:creationId xmlns:a16="http://schemas.microsoft.com/office/drawing/2014/main" id="{78ACA5FB-C53C-05C2-AA82-91801745DFFD}"/>
              </a:ext>
            </a:extLst>
          </p:cNvPr>
          <p:cNvSpPr/>
          <p:nvPr/>
        </p:nvSpPr>
        <p:spPr>
          <a:xfrm>
            <a:off x="0" y="0"/>
            <a:ext cx="12192000" cy="2373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Alert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Performance and Quality - Stats Analysis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Performance and Quality - Time series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Epidemiological  Data - Time series           Preferred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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6DB616A-D1D2-6C0B-473A-619781356F81}"/>
              </a:ext>
            </a:extLst>
          </p:cNvPr>
          <p:cNvSpPr txBox="1"/>
          <p:nvPr/>
        </p:nvSpPr>
        <p:spPr>
          <a:xfrm>
            <a:off x="9914860" y="389655"/>
            <a:ext cx="2264864" cy="2708434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  for ED episode attributes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Patient's age 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Patient's sex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Arrival mode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Triage priority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Main problem at triage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outcome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diagnosis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Admission specialty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 for ED organization attributes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type</a:t>
            </a:r>
          </a:p>
          <a:p>
            <a:pPr lvl="0"/>
            <a:r>
              <a:rPr lang="en-GB" sz="1000" noProof="0" dirty="0">
                <a:solidFill>
                  <a:prstClr val="black"/>
                </a:solidFill>
              </a:rPr>
              <a:t>☐ ED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n. of beds ranges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F14E1B0-6706-AC75-5EBF-0271BA6FD2DA}"/>
              </a:ext>
            </a:extLst>
          </p:cNvPr>
          <p:cNvSpPr txBox="1"/>
          <p:nvPr/>
        </p:nvSpPr>
        <p:spPr>
          <a:xfrm>
            <a:off x="10213996" y="428517"/>
            <a:ext cx="6543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F2FC6AE5-F39F-A67F-C682-4742AD8F64D7}"/>
              </a:ext>
            </a:extLst>
          </p:cNvPr>
          <p:cNvCxnSpPr>
            <a:cxnSpLocks/>
          </p:cNvCxnSpPr>
          <p:nvPr/>
        </p:nvCxnSpPr>
        <p:spPr>
          <a:xfrm flipV="1">
            <a:off x="9914860" y="710149"/>
            <a:ext cx="2264864" cy="96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7BC30411-59D6-C454-88D5-28930F2898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72" y="463928"/>
            <a:ext cx="216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23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46721-015F-8E37-D26B-CB9B0702B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2D31632C-55BE-B27D-5223-AF4BBC08E2B2}"/>
              </a:ext>
            </a:extLst>
          </p:cNvPr>
          <p:cNvSpPr txBox="1"/>
          <p:nvPr/>
        </p:nvSpPr>
        <p:spPr>
          <a:xfrm>
            <a:off x="5166282" y="345094"/>
            <a:ext cx="1228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visit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(N. of cases = 396)</a:t>
            </a:r>
          </a:p>
        </p:txBody>
      </p:sp>
      <p:graphicFrame>
        <p:nvGraphicFramePr>
          <p:cNvPr id="17" name="Grafico 16">
            <a:extLst>
              <a:ext uri="{FF2B5EF4-FFF2-40B4-BE49-F238E27FC236}">
                <a16:creationId xmlns:a16="http://schemas.microsoft.com/office/drawing/2014/main" id="{095C8256-D391-D053-2D98-744B41B450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6211570"/>
              </p:ext>
            </p:extLst>
          </p:nvPr>
        </p:nvGraphicFramePr>
        <p:xfrm>
          <a:off x="2900812" y="1252822"/>
          <a:ext cx="3013656" cy="1768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Tabella 26">
            <a:extLst>
              <a:ext uri="{FF2B5EF4-FFF2-40B4-BE49-F238E27FC236}">
                <a16:creationId xmlns:a16="http://schemas.microsoft.com/office/drawing/2014/main" id="{756BAA5A-9E1E-C81F-BAF5-CA7ED129BD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062136"/>
              </p:ext>
            </p:extLst>
          </p:nvPr>
        </p:nvGraphicFramePr>
        <p:xfrm>
          <a:off x="6439521" y="1252822"/>
          <a:ext cx="2563576" cy="11014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2924">
                  <a:extLst>
                    <a:ext uri="{9D8B030D-6E8A-4147-A177-3AD203B41FA5}">
                      <a16:colId xmlns:a16="http://schemas.microsoft.com/office/drawing/2014/main" val="1697044146"/>
                    </a:ext>
                  </a:extLst>
                </a:gridCol>
                <a:gridCol w="680652">
                  <a:extLst>
                    <a:ext uri="{9D8B030D-6E8A-4147-A177-3AD203B41FA5}">
                      <a16:colId xmlns:a16="http://schemas.microsoft.com/office/drawing/2014/main" val="4098831203"/>
                    </a:ext>
                  </a:extLst>
                </a:gridCol>
              </a:tblGrid>
              <a:tr h="255376">
                <a:tc>
                  <a:txBody>
                    <a:bodyPr/>
                    <a:lstStyle/>
                    <a:p>
                      <a:r>
                        <a:rPr lang="en-GB" sz="800" b="1" noProof="0" dirty="0"/>
                        <a:t>Stat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b="0" noProof="0" dirty="0"/>
                        <a:t>LOS (minutes)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2481481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r>
                        <a:rPr lang="en-GB" sz="800" noProof="0" dirty="0"/>
                        <a:t>Mean (SD)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800" noProof="0" dirty="0"/>
                        <a:t>46 (15)</a:t>
                      </a:r>
                      <a:endParaRPr lang="en-GB" sz="800" b="0" i="0" u="none" strike="noStrike" noProof="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3693326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r>
                        <a:rPr lang="en-GB" sz="800" noProof="0" dirty="0"/>
                        <a:t>Median (Q1, Q3)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800" noProof="0" dirty="0"/>
                        <a:t>47 (35, 57)</a:t>
                      </a:r>
                      <a:endParaRPr lang="en-GB" sz="800" b="0" i="0" u="none" strike="noStrike" noProof="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3974137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r>
                        <a:rPr lang="en-GB" sz="800" noProof="0" dirty="0"/>
                        <a:t>Min, Max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800" noProof="0" dirty="0"/>
                        <a:t>1, 100</a:t>
                      </a:r>
                      <a:endParaRPr lang="en-GB" sz="800" b="0" i="0" u="none" strike="noStrike" noProof="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0654856"/>
                  </a:ext>
                </a:extLst>
              </a:tr>
            </a:tbl>
          </a:graphicData>
        </a:graphic>
      </p:graphicFrame>
      <p:sp>
        <p:nvSpPr>
          <p:cNvPr id="82" name="Rettangolo 81">
            <a:extLst>
              <a:ext uri="{FF2B5EF4-FFF2-40B4-BE49-F238E27FC236}">
                <a16:creationId xmlns:a16="http://schemas.microsoft.com/office/drawing/2014/main" id="{96385B1C-3A94-191E-3B0F-B76C833F29B0}"/>
              </a:ext>
            </a:extLst>
          </p:cNvPr>
          <p:cNvSpPr/>
          <p:nvPr/>
        </p:nvSpPr>
        <p:spPr>
          <a:xfrm>
            <a:off x="4438" y="389655"/>
            <a:ext cx="1949172" cy="638104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8598D4C2-AD5C-77B7-FEC0-3E4779C52CEC}"/>
              </a:ext>
            </a:extLst>
          </p:cNvPr>
          <p:cNvSpPr txBox="1"/>
          <p:nvPr/>
        </p:nvSpPr>
        <p:spPr>
          <a:xfrm>
            <a:off x="11805" y="2423646"/>
            <a:ext cx="183167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Hospitals comparison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1" name="Immagine 5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AA6D1B1-35E3-F2C7-4794-25042C05EC3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931683"/>
            <a:ext cx="118148" cy="118148"/>
          </a:xfrm>
          <a:prstGeom prst="rect">
            <a:avLst/>
          </a:prstGeom>
        </p:spPr>
      </p:pic>
      <p:pic>
        <p:nvPicPr>
          <p:cNvPr id="52" name="Immagine 5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C8802C8-1B3F-DDF5-1223-8073728DB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931683"/>
            <a:ext cx="118148" cy="118148"/>
          </a:xfrm>
          <a:prstGeom prst="rect">
            <a:avLst/>
          </a:prstGeom>
        </p:spPr>
      </p:pic>
      <p:pic>
        <p:nvPicPr>
          <p:cNvPr id="53" name="Immagine 5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1FED356-8DDE-AC36-4C5D-9A0C37A4EAE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5080704"/>
            <a:ext cx="118148" cy="118148"/>
          </a:xfrm>
          <a:prstGeom prst="rect">
            <a:avLst/>
          </a:prstGeom>
        </p:spPr>
      </p:pic>
      <p:pic>
        <p:nvPicPr>
          <p:cNvPr id="54" name="Immagine 5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B1D0905A-8D1B-F079-C9B8-522F86114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5080704"/>
            <a:ext cx="118148" cy="118148"/>
          </a:xfrm>
          <a:prstGeom prst="rect">
            <a:avLst/>
          </a:prstGeom>
        </p:spPr>
      </p:pic>
      <p:pic>
        <p:nvPicPr>
          <p:cNvPr id="55" name="Immagine 5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C3FF5C21-EB0C-0E7F-F3A4-0E7BC1AE9B6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5229725"/>
            <a:ext cx="118148" cy="118148"/>
          </a:xfrm>
          <a:prstGeom prst="rect">
            <a:avLst/>
          </a:prstGeom>
        </p:spPr>
      </p:pic>
      <p:pic>
        <p:nvPicPr>
          <p:cNvPr id="57" name="Immagine 5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964F606-88AD-7FE5-0F79-65A2D9722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5229725"/>
            <a:ext cx="118148" cy="118148"/>
          </a:xfrm>
          <a:prstGeom prst="rect">
            <a:avLst/>
          </a:prstGeom>
        </p:spPr>
      </p:pic>
      <p:pic>
        <p:nvPicPr>
          <p:cNvPr id="58" name="Immagine 5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BE55DAFB-E6B3-CF3A-25D3-DB5AC251181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782662"/>
            <a:ext cx="118148" cy="118148"/>
          </a:xfrm>
          <a:prstGeom prst="rect">
            <a:avLst/>
          </a:prstGeom>
        </p:spPr>
      </p:pic>
      <p:pic>
        <p:nvPicPr>
          <p:cNvPr id="59" name="Immagine 5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149A9D49-6DE7-6B41-8575-B21FE55A3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782662"/>
            <a:ext cx="118148" cy="118148"/>
          </a:xfrm>
          <a:prstGeom prst="rect">
            <a:avLst/>
          </a:prstGeom>
        </p:spPr>
      </p:pic>
      <p:pic>
        <p:nvPicPr>
          <p:cNvPr id="61" name="Immagine 6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753A69CE-3FA8-1FEB-73D1-E548FB4EE56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633641"/>
            <a:ext cx="118148" cy="118148"/>
          </a:xfrm>
          <a:prstGeom prst="rect">
            <a:avLst/>
          </a:prstGeom>
        </p:spPr>
      </p:pic>
      <p:pic>
        <p:nvPicPr>
          <p:cNvPr id="62" name="Immagine 6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1C283F89-AA58-A2A0-AA21-161C05F8F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633641"/>
            <a:ext cx="118148" cy="118148"/>
          </a:xfrm>
          <a:prstGeom prst="rect">
            <a:avLst/>
          </a:prstGeom>
        </p:spPr>
      </p:pic>
      <p:pic>
        <p:nvPicPr>
          <p:cNvPr id="63" name="Immagine 6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3D0D6A9D-9648-948A-F989-03AC2041E2F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484620"/>
            <a:ext cx="118148" cy="118148"/>
          </a:xfrm>
          <a:prstGeom prst="rect">
            <a:avLst/>
          </a:prstGeom>
        </p:spPr>
      </p:pic>
      <p:pic>
        <p:nvPicPr>
          <p:cNvPr id="64" name="Immagine 6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4174731-FEDD-1C21-80E9-4B535565D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484620"/>
            <a:ext cx="118148" cy="118148"/>
          </a:xfrm>
          <a:prstGeom prst="rect">
            <a:avLst/>
          </a:prstGeom>
        </p:spPr>
      </p:pic>
      <p:pic>
        <p:nvPicPr>
          <p:cNvPr id="65" name="Immagine 6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CFFA5F51-A366-10C9-103C-BB645EBCD13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335599"/>
            <a:ext cx="118148" cy="118148"/>
          </a:xfrm>
          <a:prstGeom prst="rect">
            <a:avLst/>
          </a:prstGeom>
        </p:spPr>
      </p:pic>
      <p:pic>
        <p:nvPicPr>
          <p:cNvPr id="66" name="Immagine 65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34C5310E-F6B3-08BA-57BE-536E59811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335599"/>
            <a:ext cx="118148" cy="118148"/>
          </a:xfrm>
          <a:prstGeom prst="rect">
            <a:avLst/>
          </a:prstGeom>
        </p:spPr>
      </p:pic>
      <p:pic>
        <p:nvPicPr>
          <p:cNvPr id="67" name="Immagine 6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8D561F62-0BD9-2154-0D98-59B65FD5F3A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186578"/>
            <a:ext cx="118148" cy="118148"/>
          </a:xfrm>
          <a:prstGeom prst="rect">
            <a:avLst/>
          </a:prstGeom>
        </p:spPr>
      </p:pic>
      <p:pic>
        <p:nvPicPr>
          <p:cNvPr id="68" name="Immagine 6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7537D5D7-8074-B37F-FA65-D740716DF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186578"/>
            <a:ext cx="118148" cy="118148"/>
          </a:xfrm>
          <a:prstGeom prst="rect">
            <a:avLst/>
          </a:prstGeom>
        </p:spPr>
      </p:pic>
      <p:pic>
        <p:nvPicPr>
          <p:cNvPr id="70" name="Immagine 6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D4A8A6C0-BE02-0C6A-0321-8858DBD51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703695"/>
            <a:ext cx="118148" cy="118148"/>
          </a:xfrm>
          <a:prstGeom prst="rect">
            <a:avLst/>
          </a:prstGeom>
        </p:spPr>
      </p:pic>
      <p:pic>
        <p:nvPicPr>
          <p:cNvPr id="71" name="Immagine 7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6F1154EC-2F78-7F5A-9DBF-91592430B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554674"/>
            <a:ext cx="118148" cy="118148"/>
          </a:xfrm>
          <a:prstGeom prst="rect">
            <a:avLst/>
          </a:prstGeom>
        </p:spPr>
      </p:pic>
      <p:pic>
        <p:nvPicPr>
          <p:cNvPr id="72" name="Immagine 7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E25D846D-5358-408C-6146-4EB7798A9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405653"/>
            <a:ext cx="118148" cy="118148"/>
          </a:xfrm>
          <a:prstGeom prst="rect">
            <a:avLst/>
          </a:prstGeom>
        </p:spPr>
      </p:pic>
      <p:pic>
        <p:nvPicPr>
          <p:cNvPr id="73" name="Immagine 7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39263F97-CACA-4E53-849B-96BA9C484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256632"/>
            <a:ext cx="118148" cy="118148"/>
          </a:xfrm>
          <a:prstGeom prst="rect">
            <a:avLst/>
          </a:prstGeom>
        </p:spPr>
      </p:pic>
      <p:sp>
        <p:nvSpPr>
          <p:cNvPr id="80" name="Ovale 79">
            <a:extLst>
              <a:ext uri="{FF2B5EF4-FFF2-40B4-BE49-F238E27FC236}">
                <a16:creationId xmlns:a16="http://schemas.microsoft.com/office/drawing/2014/main" id="{F84F98F4-EAB5-941A-E4E5-7CA11C9B8C01}"/>
              </a:ext>
            </a:extLst>
          </p:cNvPr>
          <p:cNvSpPr/>
          <p:nvPr/>
        </p:nvSpPr>
        <p:spPr>
          <a:xfrm>
            <a:off x="86753" y="3391707"/>
            <a:ext cx="144000" cy="1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7" name="Immagine 8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1EC05087-DF0D-1A97-7734-A927B2669C7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406892"/>
            <a:ext cx="118148" cy="118148"/>
          </a:xfrm>
          <a:prstGeom prst="rect">
            <a:avLst/>
          </a:prstGeom>
        </p:spPr>
      </p:pic>
      <p:pic>
        <p:nvPicPr>
          <p:cNvPr id="88" name="Immagine 8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F81D4808-6C19-7159-7DDB-1B143EB3590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555913"/>
            <a:ext cx="118148" cy="118148"/>
          </a:xfrm>
          <a:prstGeom prst="rect">
            <a:avLst/>
          </a:prstGeom>
        </p:spPr>
      </p:pic>
      <p:pic>
        <p:nvPicPr>
          <p:cNvPr id="89" name="Immagine 8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7B3A7A86-AA8D-92BB-B59A-0B37D10D2B8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704934"/>
            <a:ext cx="118148" cy="118148"/>
          </a:xfrm>
          <a:prstGeom prst="rect">
            <a:avLst/>
          </a:prstGeom>
        </p:spPr>
      </p:pic>
      <p:pic>
        <p:nvPicPr>
          <p:cNvPr id="90" name="Immagine 8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8648B7A2-1F7B-A59B-05CB-FF19FADE278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257871"/>
            <a:ext cx="118148" cy="118148"/>
          </a:xfrm>
          <a:prstGeom prst="rect">
            <a:avLst/>
          </a:prstGeom>
        </p:spPr>
      </p:pic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509CC0A3-8241-9250-D332-0F95098D299E}"/>
              </a:ext>
            </a:extLst>
          </p:cNvPr>
          <p:cNvCxnSpPr>
            <a:cxnSpLocks/>
          </p:cNvCxnSpPr>
          <p:nvPr/>
        </p:nvCxnSpPr>
        <p:spPr>
          <a:xfrm>
            <a:off x="177049" y="1287091"/>
            <a:ext cx="1485364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e 30">
            <a:extLst>
              <a:ext uri="{FF2B5EF4-FFF2-40B4-BE49-F238E27FC236}">
                <a16:creationId xmlns:a16="http://schemas.microsoft.com/office/drawing/2014/main" id="{E9D33E25-BADD-856B-F8B5-12A55674DF71}"/>
              </a:ext>
            </a:extLst>
          </p:cNvPr>
          <p:cNvSpPr/>
          <p:nvPr/>
        </p:nvSpPr>
        <p:spPr>
          <a:xfrm>
            <a:off x="1190424" y="1255388"/>
            <a:ext cx="63407" cy="63407"/>
          </a:xfrm>
          <a:prstGeom prst="ellipse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29831EF3-188B-B3CC-573B-6896F02A5492}"/>
              </a:ext>
            </a:extLst>
          </p:cNvPr>
          <p:cNvSpPr txBox="1"/>
          <p:nvPr/>
        </p:nvSpPr>
        <p:spPr>
          <a:xfrm>
            <a:off x="83777" y="1314790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01/01/2021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9D25D690-29F8-5A8C-A7A2-6C3E07A09554}"/>
              </a:ext>
            </a:extLst>
          </p:cNvPr>
          <p:cNvSpPr txBox="1"/>
          <p:nvPr/>
        </p:nvSpPr>
        <p:spPr>
          <a:xfrm>
            <a:off x="1256653" y="1314790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31/12/2023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BCFB7C8-704B-45F8-6F65-28843478463F}"/>
              </a:ext>
            </a:extLst>
          </p:cNvPr>
          <p:cNvSpPr txBox="1"/>
          <p:nvPr/>
        </p:nvSpPr>
        <p:spPr>
          <a:xfrm>
            <a:off x="975825" y="106625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15/06/2023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707855AE-BB1A-489F-8547-E0EF58415F13}"/>
              </a:ext>
            </a:extLst>
          </p:cNvPr>
          <p:cNvSpPr txBox="1"/>
          <p:nvPr/>
        </p:nvSpPr>
        <p:spPr>
          <a:xfrm>
            <a:off x="22379" y="864000"/>
            <a:ext cx="848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First period</a:t>
            </a:r>
          </a:p>
        </p:txBody>
      </p: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D716B708-0DC3-741E-5354-A18C00B22EA8}"/>
              </a:ext>
            </a:extLst>
          </p:cNvPr>
          <p:cNvCxnSpPr/>
          <p:nvPr/>
        </p:nvCxnSpPr>
        <p:spPr>
          <a:xfrm>
            <a:off x="155903" y="1988421"/>
            <a:ext cx="1485364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821C8763-8037-E7D7-77C0-2ABB3EC3C157}"/>
              </a:ext>
            </a:extLst>
          </p:cNvPr>
          <p:cNvSpPr txBox="1"/>
          <p:nvPr/>
        </p:nvSpPr>
        <p:spPr>
          <a:xfrm>
            <a:off x="62631" y="202012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01/01/2021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9D2BECE8-F782-A473-C26F-342CC1CD6C0F}"/>
              </a:ext>
            </a:extLst>
          </p:cNvPr>
          <p:cNvSpPr txBox="1"/>
          <p:nvPr/>
        </p:nvSpPr>
        <p:spPr>
          <a:xfrm>
            <a:off x="1235507" y="202012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31/12/2023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5A02008-F868-ACBB-8B9F-0E32317127FE}"/>
              </a:ext>
            </a:extLst>
          </p:cNvPr>
          <p:cNvSpPr txBox="1"/>
          <p:nvPr/>
        </p:nvSpPr>
        <p:spPr>
          <a:xfrm>
            <a:off x="7816" y="1612633"/>
            <a:ext cx="1027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Second period</a:t>
            </a:r>
          </a:p>
        </p:txBody>
      </p:sp>
      <p:sp>
        <p:nvSpPr>
          <p:cNvPr id="43" name="Ovale 42">
            <a:extLst>
              <a:ext uri="{FF2B5EF4-FFF2-40B4-BE49-F238E27FC236}">
                <a16:creationId xmlns:a16="http://schemas.microsoft.com/office/drawing/2014/main" id="{B38320B2-BD1C-D06B-1226-167441B52CD2}"/>
              </a:ext>
            </a:extLst>
          </p:cNvPr>
          <p:cNvSpPr/>
          <p:nvPr/>
        </p:nvSpPr>
        <p:spPr>
          <a:xfrm>
            <a:off x="758208" y="1255388"/>
            <a:ext cx="63407" cy="63407"/>
          </a:xfrm>
          <a:prstGeom prst="ellipse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EE1A30A9-252A-7EB0-0116-87882DAE8BEC}"/>
              </a:ext>
            </a:extLst>
          </p:cNvPr>
          <p:cNvSpPr txBox="1"/>
          <p:nvPr/>
        </p:nvSpPr>
        <p:spPr>
          <a:xfrm>
            <a:off x="546149" y="1070259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01/01/2023</a:t>
            </a:r>
          </a:p>
        </p:txBody>
      </p: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B3423BEA-9139-4A1F-EF6B-E4CCBC7B34B9}"/>
              </a:ext>
            </a:extLst>
          </p:cNvPr>
          <p:cNvCxnSpPr>
            <a:cxnSpLocks/>
            <a:stCxn id="43" idx="6"/>
            <a:endCxn id="31" idx="2"/>
          </p:cNvCxnSpPr>
          <p:nvPr/>
        </p:nvCxnSpPr>
        <p:spPr>
          <a:xfrm>
            <a:off x="821615" y="1287092"/>
            <a:ext cx="368809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0BB5727E-DB75-47DD-2B77-B4269B74386E}"/>
              </a:ext>
            </a:extLst>
          </p:cNvPr>
          <p:cNvSpPr txBox="1"/>
          <p:nvPr/>
        </p:nvSpPr>
        <p:spPr>
          <a:xfrm>
            <a:off x="0" y="3034130"/>
            <a:ext cx="2004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Variables for ED episode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wait for visit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visit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stay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boarding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Dimensions for ED episode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Patient's age range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Patient's sex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Arrival mode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Triage priority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Main problem at triage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outcome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diagnosis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Admission specialty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Variables for ED organization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Overcrowding measure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Boarding measure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Dimensions for ED organization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type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n. of beds ranges</a:t>
            </a:r>
          </a:p>
        </p:txBody>
      </p:sp>
      <p:pic>
        <p:nvPicPr>
          <p:cNvPr id="95" name="Elemento grafico 94" descr="Download con riempimento a tinta unita">
            <a:extLst>
              <a:ext uri="{FF2B5EF4-FFF2-40B4-BE49-F238E27FC236}">
                <a16:creationId xmlns:a16="http://schemas.microsoft.com/office/drawing/2014/main" id="{508AACCD-053D-315B-CDC5-075E141776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1977" y="391117"/>
            <a:ext cx="295157" cy="295157"/>
          </a:xfrm>
          <a:prstGeom prst="rect">
            <a:avLst/>
          </a:prstGeom>
        </p:spPr>
      </p:pic>
      <p:pic>
        <p:nvPicPr>
          <p:cNvPr id="96" name="Elemento grafico 95" descr="Stella contorno">
            <a:extLst>
              <a:ext uri="{FF2B5EF4-FFF2-40B4-BE49-F238E27FC236}">
                <a16:creationId xmlns:a16="http://schemas.microsoft.com/office/drawing/2014/main" id="{68BA9FA8-4CC1-EF9F-72F5-E213D60A4F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49540" y="432495"/>
            <a:ext cx="212400" cy="212400"/>
          </a:xfrm>
          <a:prstGeom prst="rect">
            <a:avLst/>
          </a:prstGeom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40D4AE9E-7FCA-C1BF-905D-99D5F9AA3C7B}"/>
              </a:ext>
            </a:extLst>
          </p:cNvPr>
          <p:cNvCxnSpPr>
            <a:cxnSpLocks/>
          </p:cNvCxnSpPr>
          <p:nvPr/>
        </p:nvCxnSpPr>
        <p:spPr>
          <a:xfrm>
            <a:off x="16794" y="2834778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311296CC-1BAA-536F-EB72-F7F89EAA5F6B}"/>
              </a:ext>
            </a:extLst>
          </p:cNvPr>
          <p:cNvCxnSpPr>
            <a:cxnSpLocks/>
          </p:cNvCxnSpPr>
          <p:nvPr/>
        </p:nvCxnSpPr>
        <p:spPr>
          <a:xfrm>
            <a:off x="16794" y="2866621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D2FE21C3-F713-4040-C3C1-3D3772C6A8FF}"/>
              </a:ext>
            </a:extLst>
          </p:cNvPr>
          <p:cNvCxnSpPr>
            <a:cxnSpLocks/>
          </p:cNvCxnSpPr>
          <p:nvPr/>
        </p:nvCxnSpPr>
        <p:spPr>
          <a:xfrm>
            <a:off x="15216" y="2259296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82C8513-07CC-9CFB-4688-84DADC6FFAD6}"/>
              </a:ext>
            </a:extLst>
          </p:cNvPr>
          <p:cNvCxnSpPr>
            <a:cxnSpLocks/>
          </p:cNvCxnSpPr>
          <p:nvPr/>
        </p:nvCxnSpPr>
        <p:spPr>
          <a:xfrm>
            <a:off x="15216" y="1551889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1D84A12B-EF43-4FC5-780A-FF12CD799A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" y="472561"/>
            <a:ext cx="216000" cy="216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166C800-4424-B4CC-DB51-324FEB077021}"/>
              </a:ext>
            </a:extLst>
          </p:cNvPr>
          <p:cNvSpPr txBox="1"/>
          <p:nvPr/>
        </p:nvSpPr>
        <p:spPr>
          <a:xfrm>
            <a:off x="256793" y="463928"/>
            <a:ext cx="1431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ELEMENT SELECTION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98F6219F-4483-D5F5-10C8-9B6614025AC0}"/>
              </a:ext>
            </a:extLst>
          </p:cNvPr>
          <p:cNvCxnSpPr>
            <a:cxnSpLocks/>
          </p:cNvCxnSpPr>
          <p:nvPr/>
        </p:nvCxnSpPr>
        <p:spPr>
          <a:xfrm>
            <a:off x="16794" y="746522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magine 1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4CB11687-9217-7BC4-2CD8-E5491546C9D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6614870"/>
            <a:ext cx="118148" cy="118148"/>
          </a:xfrm>
          <a:prstGeom prst="rect">
            <a:avLst/>
          </a:prstGeom>
        </p:spPr>
      </p:pic>
      <p:pic>
        <p:nvPicPr>
          <p:cNvPr id="12" name="Immagine 1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E0781AB7-6140-7B55-3BD7-678AADE65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6614870"/>
            <a:ext cx="118148" cy="118148"/>
          </a:xfrm>
          <a:prstGeom prst="rect">
            <a:avLst/>
          </a:prstGeom>
        </p:spPr>
      </p:pic>
      <p:pic>
        <p:nvPicPr>
          <p:cNvPr id="13" name="Immagine 1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FF8C1286-B7FD-CE42-A8CA-1C580CB98AA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6465849"/>
            <a:ext cx="118148" cy="118148"/>
          </a:xfrm>
          <a:prstGeom prst="rect">
            <a:avLst/>
          </a:prstGeom>
        </p:spPr>
      </p:pic>
      <p:pic>
        <p:nvPicPr>
          <p:cNvPr id="15" name="Immagine 1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58C400F5-47B4-026F-0BBA-B22BF2449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6465849"/>
            <a:ext cx="118148" cy="118148"/>
          </a:xfrm>
          <a:prstGeom prst="rect">
            <a:avLst/>
          </a:prstGeom>
        </p:spPr>
      </p:pic>
      <p:pic>
        <p:nvPicPr>
          <p:cNvPr id="16" name="Immagine 15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E90F2256-C0EA-9AF3-C271-4FB2E6761A8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5834041"/>
            <a:ext cx="118148" cy="118148"/>
          </a:xfrm>
          <a:prstGeom prst="rect">
            <a:avLst/>
          </a:prstGeom>
        </p:spPr>
      </p:pic>
      <p:pic>
        <p:nvPicPr>
          <p:cNvPr id="18" name="Immagine 1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8F50CAA8-F579-0C9D-FD97-F547C54C6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5834041"/>
            <a:ext cx="118148" cy="118148"/>
          </a:xfrm>
          <a:prstGeom prst="rect">
            <a:avLst/>
          </a:prstGeom>
        </p:spPr>
      </p:pic>
      <p:pic>
        <p:nvPicPr>
          <p:cNvPr id="19" name="Immagine 1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DD803C75-EB96-6115-DA32-614076868D3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6001549"/>
            <a:ext cx="118148" cy="118148"/>
          </a:xfrm>
          <a:prstGeom prst="rect">
            <a:avLst/>
          </a:prstGeom>
        </p:spPr>
      </p:pic>
      <p:pic>
        <p:nvPicPr>
          <p:cNvPr id="20" name="Immagine 1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1D21EAEB-A706-5E88-A8D7-054E56A9C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6001549"/>
            <a:ext cx="118148" cy="118148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CEB832AF-FA27-1BFF-C01F-AB0D7ABE4294}"/>
              </a:ext>
            </a:extLst>
          </p:cNvPr>
          <p:cNvSpPr/>
          <p:nvPr/>
        </p:nvSpPr>
        <p:spPr>
          <a:xfrm>
            <a:off x="0" y="0"/>
            <a:ext cx="12192000" cy="2373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Alert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Performance and Quality - Stats Analysis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Performance and Quality - Time series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Epidemiological  Data - Time series           Preferred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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7ABF9C8-00FC-BC6C-FC50-D4D9ECE8E6D4}"/>
              </a:ext>
            </a:extLst>
          </p:cNvPr>
          <p:cNvSpPr txBox="1"/>
          <p:nvPr/>
        </p:nvSpPr>
        <p:spPr>
          <a:xfrm>
            <a:off x="9914860" y="389655"/>
            <a:ext cx="2264864" cy="2708434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  for ED episode attributes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Patient's age 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Patient's sex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Arrival mode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Triage priority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Main problem at triage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outcome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diagnosis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Admission specialty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 for ED organization attributes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type</a:t>
            </a:r>
          </a:p>
          <a:p>
            <a:pPr lvl="0"/>
            <a:r>
              <a:rPr lang="en-GB" sz="1000" noProof="0" dirty="0">
                <a:solidFill>
                  <a:prstClr val="black"/>
                </a:solidFill>
              </a:rPr>
              <a:t>☐ ED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n. of beds ranges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CF56BCD-4F0B-8EF4-5657-77A28F3A2355}"/>
              </a:ext>
            </a:extLst>
          </p:cNvPr>
          <p:cNvSpPr txBox="1"/>
          <p:nvPr/>
        </p:nvSpPr>
        <p:spPr>
          <a:xfrm>
            <a:off x="10213996" y="428517"/>
            <a:ext cx="6543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7B5EBDC7-3E2B-AABC-0DA0-BFFE00B92D50}"/>
              </a:ext>
            </a:extLst>
          </p:cNvPr>
          <p:cNvCxnSpPr>
            <a:cxnSpLocks/>
          </p:cNvCxnSpPr>
          <p:nvPr/>
        </p:nvCxnSpPr>
        <p:spPr>
          <a:xfrm flipV="1">
            <a:off x="9914860" y="710149"/>
            <a:ext cx="2264864" cy="96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F718F4D-E12B-8318-7EBC-0598161FD3E5}"/>
              </a:ext>
            </a:extLst>
          </p:cNvPr>
          <p:cNvSpPr txBox="1"/>
          <p:nvPr/>
        </p:nvSpPr>
        <p:spPr>
          <a:xfrm>
            <a:off x="3757314" y="5216007"/>
            <a:ext cx="4974335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"Variable,"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or quantitative variable,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reported as a statistical distribution of its values</a:t>
            </a:r>
            <a:endParaRPr lang="en-GB" sz="1900" noProof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4" name="Immagine 2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5749F418-6996-3BD2-28B5-8750BC1CCE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72" y="463928"/>
            <a:ext cx="216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07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D0B7C-7B9D-2503-311B-99F03EF71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A3555649-EC34-2ACF-0BF5-FD88A80D3CCF}"/>
              </a:ext>
            </a:extLst>
          </p:cNvPr>
          <p:cNvSpPr txBox="1"/>
          <p:nvPr/>
        </p:nvSpPr>
        <p:spPr>
          <a:xfrm>
            <a:off x="5075381" y="345094"/>
            <a:ext cx="1228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visit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(N. of cases = 396)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2444FFA-F71E-A617-94BF-93C69CE2B628}"/>
              </a:ext>
            </a:extLst>
          </p:cNvPr>
          <p:cNvSpPr txBox="1"/>
          <p:nvPr/>
        </p:nvSpPr>
        <p:spPr>
          <a:xfrm>
            <a:off x="3596190" y="1019308"/>
            <a:ext cx="13003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visit (minutes)</a:t>
            </a: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64FF0817-97B9-D846-9D34-BAFA685A1A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0164702"/>
              </p:ext>
            </p:extLst>
          </p:nvPr>
        </p:nvGraphicFramePr>
        <p:xfrm>
          <a:off x="2658446" y="1164066"/>
          <a:ext cx="3013656" cy="3868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50C920D6-A397-8F60-3AA2-FF74D76BF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27746"/>
              </p:ext>
            </p:extLst>
          </p:nvPr>
        </p:nvGraphicFramePr>
        <p:xfrm>
          <a:off x="6166299" y="1019308"/>
          <a:ext cx="3113190" cy="26641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4871">
                  <a:extLst>
                    <a:ext uri="{9D8B030D-6E8A-4147-A177-3AD203B41FA5}">
                      <a16:colId xmlns:a16="http://schemas.microsoft.com/office/drawing/2014/main" val="1697044146"/>
                    </a:ext>
                  </a:extLst>
                </a:gridCol>
                <a:gridCol w="1445161">
                  <a:extLst>
                    <a:ext uri="{9D8B030D-6E8A-4147-A177-3AD203B41FA5}">
                      <a16:colId xmlns:a16="http://schemas.microsoft.com/office/drawing/2014/main" val="4098831203"/>
                    </a:ext>
                  </a:extLst>
                </a:gridCol>
                <a:gridCol w="653158">
                  <a:extLst>
                    <a:ext uri="{9D8B030D-6E8A-4147-A177-3AD203B41FA5}">
                      <a16:colId xmlns:a16="http://schemas.microsoft.com/office/drawing/2014/main" val="3393954782"/>
                    </a:ext>
                  </a:extLst>
                </a:gridCol>
              </a:tblGrid>
              <a:tr h="255376">
                <a:tc>
                  <a:txBody>
                    <a:bodyPr/>
                    <a:lstStyle/>
                    <a:p>
                      <a:r>
                        <a:rPr lang="en-GB" sz="900" b="1" noProof="0" dirty="0" err="1"/>
                        <a:t>Lenght</a:t>
                      </a:r>
                      <a:r>
                        <a:rPr lang="en-GB" sz="900" b="1" noProof="0" dirty="0"/>
                        <a:t> of visit (minutes)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900" b="1" noProof="0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900" b="1" noProof="0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2481481"/>
                  </a:ext>
                </a:extLst>
              </a:tr>
              <a:tr h="255376">
                <a:tc rowSpan="3">
                  <a:txBody>
                    <a:bodyPr/>
                    <a:lstStyle/>
                    <a:p>
                      <a:r>
                        <a:rPr lang="en-GB" sz="800" b="0" noProof="0" dirty="0"/>
                        <a:t>Hospital 1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Mean (SD)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42 (13)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3693326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 sz="900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Median (Q1, Q3)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43 (32, 53)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3234325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Min, Max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1, 95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6853039"/>
                  </a:ext>
                </a:extLst>
              </a:tr>
              <a:tr h="255376">
                <a:tc rowSpan="3">
                  <a:txBody>
                    <a:bodyPr/>
                    <a:lstStyle/>
                    <a:p>
                      <a:r>
                        <a:rPr lang="en-GB" sz="800" b="0" noProof="0" dirty="0"/>
                        <a:t>Hospital 2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Mean (SD)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46 (15)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3974137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Median (Q1, Q3)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47 (36, 58)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8136690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Min, Max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2, 98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73741671"/>
                  </a:ext>
                </a:extLst>
              </a:tr>
              <a:tr h="255376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noProof="0" dirty="0"/>
                        <a:t>Hospital 3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Mean (SD)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50 (16)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938611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 sz="900" b="0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Median (Q1, Q3)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51 (38, 63)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4417505"/>
                  </a:ext>
                </a:extLst>
              </a:tr>
              <a:tr h="255376">
                <a:tc vMerge="1">
                  <a:txBody>
                    <a:bodyPr/>
                    <a:lstStyle/>
                    <a:p>
                      <a:endParaRPr lang="it-IT" sz="900" b="0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Min, Max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3, 100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3919705"/>
                  </a:ext>
                </a:extLst>
              </a:tr>
            </a:tbl>
          </a:graphicData>
        </a:graphic>
      </p:graphicFrame>
      <p:sp>
        <p:nvSpPr>
          <p:cNvPr id="82" name="Rettangolo 81">
            <a:extLst>
              <a:ext uri="{FF2B5EF4-FFF2-40B4-BE49-F238E27FC236}">
                <a16:creationId xmlns:a16="http://schemas.microsoft.com/office/drawing/2014/main" id="{5AA778B8-B8F6-1732-415C-CBF54974EE44}"/>
              </a:ext>
            </a:extLst>
          </p:cNvPr>
          <p:cNvSpPr/>
          <p:nvPr/>
        </p:nvSpPr>
        <p:spPr>
          <a:xfrm>
            <a:off x="4438" y="389655"/>
            <a:ext cx="1949172" cy="638104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1" name="Immagine 5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598DB496-CE7A-E907-1968-129EB2EB07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931683"/>
            <a:ext cx="118148" cy="118148"/>
          </a:xfrm>
          <a:prstGeom prst="rect">
            <a:avLst/>
          </a:prstGeom>
        </p:spPr>
      </p:pic>
      <p:pic>
        <p:nvPicPr>
          <p:cNvPr id="52" name="Immagine 5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54BAC969-C436-FE52-7414-36A0B87EEE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931683"/>
            <a:ext cx="118148" cy="118148"/>
          </a:xfrm>
          <a:prstGeom prst="rect">
            <a:avLst/>
          </a:prstGeom>
        </p:spPr>
      </p:pic>
      <p:pic>
        <p:nvPicPr>
          <p:cNvPr id="53" name="Immagine 5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650A0CA1-D778-65B1-81CC-98FCBF7F536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5080704"/>
            <a:ext cx="118148" cy="118148"/>
          </a:xfrm>
          <a:prstGeom prst="rect">
            <a:avLst/>
          </a:prstGeom>
        </p:spPr>
      </p:pic>
      <p:pic>
        <p:nvPicPr>
          <p:cNvPr id="54" name="Immagine 5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747979B6-41CA-B2EB-7BBD-6D24B5C53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5080704"/>
            <a:ext cx="118148" cy="118148"/>
          </a:xfrm>
          <a:prstGeom prst="rect">
            <a:avLst/>
          </a:prstGeom>
        </p:spPr>
      </p:pic>
      <p:pic>
        <p:nvPicPr>
          <p:cNvPr id="55" name="Immagine 5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4FAE88E5-FB8C-FF1C-14BF-ECF130F66ED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5229725"/>
            <a:ext cx="118148" cy="118148"/>
          </a:xfrm>
          <a:prstGeom prst="rect">
            <a:avLst/>
          </a:prstGeom>
        </p:spPr>
      </p:pic>
      <p:pic>
        <p:nvPicPr>
          <p:cNvPr id="57" name="Immagine 5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80EBFA90-E809-0FE8-BB68-599091CD6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5229725"/>
            <a:ext cx="118148" cy="118148"/>
          </a:xfrm>
          <a:prstGeom prst="rect">
            <a:avLst/>
          </a:prstGeom>
        </p:spPr>
      </p:pic>
      <p:pic>
        <p:nvPicPr>
          <p:cNvPr id="58" name="Immagine 5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81538DA2-F8D3-EED2-BA14-D93C3630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782662"/>
            <a:ext cx="118148" cy="118148"/>
          </a:xfrm>
          <a:prstGeom prst="rect">
            <a:avLst/>
          </a:prstGeom>
        </p:spPr>
      </p:pic>
      <p:pic>
        <p:nvPicPr>
          <p:cNvPr id="59" name="Immagine 5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667CB260-BC6C-C75B-32FD-8A1357CD1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782662"/>
            <a:ext cx="118148" cy="118148"/>
          </a:xfrm>
          <a:prstGeom prst="rect">
            <a:avLst/>
          </a:prstGeom>
        </p:spPr>
      </p:pic>
      <p:pic>
        <p:nvPicPr>
          <p:cNvPr id="61" name="Immagine 6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F96EF261-CB8F-C6F9-0327-108D184B33F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633641"/>
            <a:ext cx="118148" cy="118148"/>
          </a:xfrm>
          <a:prstGeom prst="rect">
            <a:avLst/>
          </a:prstGeom>
        </p:spPr>
      </p:pic>
      <p:pic>
        <p:nvPicPr>
          <p:cNvPr id="62" name="Immagine 6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43B3DF7F-417A-072F-CB58-5E141942D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633641"/>
            <a:ext cx="118148" cy="118148"/>
          </a:xfrm>
          <a:prstGeom prst="rect">
            <a:avLst/>
          </a:prstGeom>
        </p:spPr>
      </p:pic>
      <p:pic>
        <p:nvPicPr>
          <p:cNvPr id="63" name="Immagine 6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C0F2730C-0D38-A423-66BF-DE3D181FE44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484620"/>
            <a:ext cx="118148" cy="118148"/>
          </a:xfrm>
          <a:prstGeom prst="rect">
            <a:avLst/>
          </a:prstGeom>
        </p:spPr>
      </p:pic>
      <p:pic>
        <p:nvPicPr>
          <p:cNvPr id="64" name="Immagine 6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0EBA8E33-B31A-E423-60CC-D9061ECC8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484620"/>
            <a:ext cx="118148" cy="118148"/>
          </a:xfrm>
          <a:prstGeom prst="rect">
            <a:avLst/>
          </a:prstGeom>
        </p:spPr>
      </p:pic>
      <p:pic>
        <p:nvPicPr>
          <p:cNvPr id="65" name="Immagine 6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E36024F0-6F72-B34D-F647-235AD92712F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335599"/>
            <a:ext cx="118148" cy="118148"/>
          </a:xfrm>
          <a:prstGeom prst="rect">
            <a:avLst/>
          </a:prstGeom>
        </p:spPr>
      </p:pic>
      <p:pic>
        <p:nvPicPr>
          <p:cNvPr id="66" name="Immagine 65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6BAD58D7-478F-A191-7BD0-96B777397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335599"/>
            <a:ext cx="118148" cy="118148"/>
          </a:xfrm>
          <a:prstGeom prst="rect">
            <a:avLst/>
          </a:prstGeom>
        </p:spPr>
      </p:pic>
      <p:pic>
        <p:nvPicPr>
          <p:cNvPr id="67" name="Immagine 6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A3D880C6-4C19-56D9-55D9-346034F11EB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186578"/>
            <a:ext cx="118148" cy="118148"/>
          </a:xfrm>
          <a:prstGeom prst="rect">
            <a:avLst/>
          </a:prstGeom>
        </p:spPr>
      </p:pic>
      <p:pic>
        <p:nvPicPr>
          <p:cNvPr id="68" name="Immagine 6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6A458251-4098-9C1A-6C85-3BFEF983B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186578"/>
            <a:ext cx="118148" cy="118148"/>
          </a:xfrm>
          <a:prstGeom prst="rect">
            <a:avLst/>
          </a:prstGeom>
        </p:spPr>
      </p:pic>
      <p:pic>
        <p:nvPicPr>
          <p:cNvPr id="70" name="Immagine 6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18333557-1825-197D-0980-E1F3ADFC4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703695"/>
            <a:ext cx="118148" cy="118148"/>
          </a:xfrm>
          <a:prstGeom prst="rect">
            <a:avLst/>
          </a:prstGeom>
        </p:spPr>
      </p:pic>
      <p:pic>
        <p:nvPicPr>
          <p:cNvPr id="71" name="Immagine 7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D6AFE8A8-E1B1-A1B0-E999-933A2109D0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554674"/>
            <a:ext cx="118148" cy="118148"/>
          </a:xfrm>
          <a:prstGeom prst="rect">
            <a:avLst/>
          </a:prstGeom>
        </p:spPr>
      </p:pic>
      <p:pic>
        <p:nvPicPr>
          <p:cNvPr id="72" name="Immagine 7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356AC96-79B2-021C-20DE-7640B1BFD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405653"/>
            <a:ext cx="118148" cy="118148"/>
          </a:xfrm>
          <a:prstGeom prst="rect">
            <a:avLst/>
          </a:prstGeom>
        </p:spPr>
      </p:pic>
      <p:pic>
        <p:nvPicPr>
          <p:cNvPr id="73" name="Immagine 7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DF947D2A-EF41-9B6E-09AD-5ECDFB9E9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256632"/>
            <a:ext cx="118148" cy="118148"/>
          </a:xfrm>
          <a:prstGeom prst="rect">
            <a:avLst/>
          </a:prstGeom>
        </p:spPr>
      </p:pic>
      <p:sp>
        <p:nvSpPr>
          <p:cNvPr id="80" name="Ovale 79">
            <a:extLst>
              <a:ext uri="{FF2B5EF4-FFF2-40B4-BE49-F238E27FC236}">
                <a16:creationId xmlns:a16="http://schemas.microsoft.com/office/drawing/2014/main" id="{9C31D19F-1BF5-C867-8690-3BA89EC8A40E}"/>
              </a:ext>
            </a:extLst>
          </p:cNvPr>
          <p:cNvSpPr/>
          <p:nvPr/>
        </p:nvSpPr>
        <p:spPr>
          <a:xfrm>
            <a:off x="86753" y="3391707"/>
            <a:ext cx="144000" cy="1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7" name="Immagine 8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D0DDAA00-CD2A-A16B-BEEA-239C0CA7FB5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406892"/>
            <a:ext cx="118148" cy="118148"/>
          </a:xfrm>
          <a:prstGeom prst="rect">
            <a:avLst/>
          </a:prstGeom>
        </p:spPr>
      </p:pic>
      <p:pic>
        <p:nvPicPr>
          <p:cNvPr id="88" name="Immagine 8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FFCF5548-99E1-C9BA-EAC8-ADA73541E33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555913"/>
            <a:ext cx="118148" cy="118148"/>
          </a:xfrm>
          <a:prstGeom prst="rect">
            <a:avLst/>
          </a:prstGeom>
        </p:spPr>
      </p:pic>
      <p:pic>
        <p:nvPicPr>
          <p:cNvPr id="89" name="Immagine 8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1B1A8A4B-41D8-9FBB-B19F-17B74CA6D0F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704934"/>
            <a:ext cx="118148" cy="118148"/>
          </a:xfrm>
          <a:prstGeom prst="rect">
            <a:avLst/>
          </a:prstGeom>
        </p:spPr>
      </p:pic>
      <p:pic>
        <p:nvPicPr>
          <p:cNvPr id="90" name="Immagine 8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F15164C-8309-EC66-84E5-DBC730D9F6A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257871"/>
            <a:ext cx="118148" cy="118148"/>
          </a:xfrm>
          <a:prstGeom prst="rect">
            <a:avLst/>
          </a:prstGeom>
        </p:spPr>
      </p:pic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EB79C889-63F0-6817-883B-7AC1E08DBA38}"/>
              </a:ext>
            </a:extLst>
          </p:cNvPr>
          <p:cNvCxnSpPr>
            <a:cxnSpLocks/>
          </p:cNvCxnSpPr>
          <p:nvPr/>
        </p:nvCxnSpPr>
        <p:spPr>
          <a:xfrm>
            <a:off x="177049" y="1287091"/>
            <a:ext cx="1485364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e 30">
            <a:extLst>
              <a:ext uri="{FF2B5EF4-FFF2-40B4-BE49-F238E27FC236}">
                <a16:creationId xmlns:a16="http://schemas.microsoft.com/office/drawing/2014/main" id="{76E0E53D-CE83-7601-1EBB-1F63601F7F31}"/>
              </a:ext>
            </a:extLst>
          </p:cNvPr>
          <p:cNvSpPr/>
          <p:nvPr/>
        </p:nvSpPr>
        <p:spPr>
          <a:xfrm>
            <a:off x="1190424" y="1255388"/>
            <a:ext cx="63407" cy="63407"/>
          </a:xfrm>
          <a:prstGeom prst="ellipse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3C50C327-2D82-A846-7534-712CF26CF00D}"/>
              </a:ext>
            </a:extLst>
          </p:cNvPr>
          <p:cNvSpPr txBox="1"/>
          <p:nvPr/>
        </p:nvSpPr>
        <p:spPr>
          <a:xfrm>
            <a:off x="83777" y="1314790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01/01/2021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ABBD9DC3-4900-EDA1-4D6A-11872261A9D9}"/>
              </a:ext>
            </a:extLst>
          </p:cNvPr>
          <p:cNvSpPr txBox="1"/>
          <p:nvPr/>
        </p:nvSpPr>
        <p:spPr>
          <a:xfrm>
            <a:off x="1256653" y="1314790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31/12/2023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46EE9A0-5054-9EFD-E578-E44B863CBAF8}"/>
              </a:ext>
            </a:extLst>
          </p:cNvPr>
          <p:cNvSpPr txBox="1"/>
          <p:nvPr/>
        </p:nvSpPr>
        <p:spPr>
          <a:xfrm>
            <a:off x="975825" y="106625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15/06/2023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DD79EF7-3073-9667-E287-EBBC1ACA852C}"/>
              </a:ext>
            </a:extLst>
          </p:cNvPr>
          <p:cNvSpPr txBox="1"/>
          <p:nvPr/>
        </p:nvSpPr>
        <p:spPr>
          <a:xfrm>
            <a:off x="22379" y="864000"/>
            <a:ext cx="848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First period</a:t>
            </a:r>
          </a:p>
        </p:txBody>
      </p: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9C1C00C6-D387-2CE0-CCFD-89F126BB98DE}"/>
              </a:ext>
            </a:extLst>
          </p:cNvPr>
          <p:cNvCxnSpPr/>
          <p:nvPr/>
        </p:nvCxnSpPr>
        <p:spPr>
          <a:xfrm>
            <a:off x="155903" y="1988421"/>
            <a:ext cx="1485364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70696D9-80D1-6305-A8AA-41F4EFD8FFF7}"/>
              </a:ext>
            </a:extLst>
          </p:cNvPr>
          <p:cNvSpPr txBox="1"/>
          <p:nvPr/>
        </p:nvSpPr>
        <p:spPr>
          <a:xfrm>
            <a:off x="62631" y="202012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01/01/2021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92EADE4B-88E0-828F-D228-366A9581A0F4}"/>
              </a:ext>
            </a:extLst>
          </p:cNvPr>
          <p:cNvSpPr txBox="1"/>
          <p:nvPr/>
        </p:nvSpPr>
        <p:spPr>
          <a:xfrm>
            <a:off x="1235507" y="202012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31/12/2023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640FA6F3-3075-D2C3-F1D8-2520F957AD3A}"/>
              </a:ext>
            </a:extLst>
          </p:cNvPr>
          <p:cNvSpPr txBox="1"/>
          <p:nvPr/>
        </p:nvSpPr>
        <p:spPr>
          <a:xfrm>
            <a:off x="7816" y="1612633"/>
            <a:ext cx="1027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Second period</a:t>
            </a:r>
          </a:p>
        </p:txBody>
      </p:sp>
      <p:sp>
        <p:nvSpPr>
          <p:cNvPr id="43" name="Ovale 42">
            <a:extLst>
              <a:ext uri="{FF2B5EF4-FFF2-40B4-BE49-F238E27FC236}">
                <a16:creationId xmlns:a16="http://schemas.microsoft.com/office/drawing/2014/main" id="{35505F6B-C8A4-6D9E-B29F-5B5EB5B26F3F}"/>
              </a:ext>
            </a:extLst>
          </p:cNvPr>
          <p:cNvSpPr/>
          <p:nvPr/>
        </p:nvSpPr>
        <p:spPr>
          <a:xfrm>
            <a:off x="758208" y="1255388"/>
            <a:ext cx="63407" cy="63407"/>
          </a:xfrm>
          <a:prstGeom prst="ellipse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18B7E4EC-B6BF-95A5-CC87-05A0E11B609B}"/>
              </a:ext>
            </a:extLst>
          </p:cNvPr>
          <p:cNvSpPr txBox="1"/>
          <p:nvPr/>
        </p:nvSpPr>
        <p:spPr>
          <a:xfrm>
            <a:off x="546149" y="1070259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01/01/2023</a:t>
            </a:r>
          </a:p>
        </p:txBody>
      </p: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915F8CA0-0ADF-1DD2-1DB4-DF113C075DC3}"/>
              </a:ext>
            </a:extLst>
          </p:cNvPr>
          <p:cNvCxnSpPr>
            <a:cxnSpLocks/>
            <a:stCxn id="43" idx="6"/>
            <a:endCxn id="31" idx="2"/>
          </p:cNvCxnSpPr>
          <p:nvPr/>
        </p:nvCxnSpPr>
        <p:spPr>
          <a:xfrm>
            <a:off x="821615" y="1287092"/>
            <a:ext cx="368809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A1B48E6A-40FA-9717-FA7D-54AB60815F8F}"/>
              </a:ext>
            </a:extLst>
          </p:cNvPr>
          <p:cNvSpPr txBox="1"/>
          <p:nvPr/>
        </p:nvSpPr>
        <p:spPr>
          <a:xfrm>
            <a:off x="11805" y="2423646"/>
            <a:ext cx="183167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☑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Hospitals comparison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66C3A6A6-5E05-ABC3-68D2-5624B140756D}"/>
              </a:ext>
            </a:extLst>
          </p:cNvPr>
          <p:cNvSpPr txBox="1"/>
          <p:nvPr/>
        </p:nvSpPr>
        <p:spPr>
          <a:xfrm>
            <a:off x="0" y="3034130"/>
            <a:ext cx="2004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Variables for ED episode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wait for visit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visit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stay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boarding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Dimensions for ED episode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Patient's age range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Patient's sex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Arrival mode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Triage priority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Main problem at triage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outcome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diagnosis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Admission specialty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Variables for ED organization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Overcrowding measure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Boarding measure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Dimensions for ED organization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type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n. of beds ranges</a:t>
            </a:r>
          </a:p>
        </p:txBody>
      </p:sp>
      <p:pic>
        <p:nvPicPr>
          <p:cNvPr id="95" name="Elemento grafico 94" descr="Download con riempimento a tinta unita">
            <a:extLst>
              <a:ext uri="{FF2B5EF4-FFF2-40B4-BE49-F238E27FC236}">
                <a16:creationId xmlns:a16="http://schemas.microsoft.com/office/drawing/2014/main" id="{BE325AA8-A6D6-C16B-AEB6-B105E39976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1076" y="391117"/>
            <a:ext cx="295157" cy="295157"/>
          </a:xfrm>
          <a:prstGeom prst="rect">
            <a:avLst/>
          </a:prstGeom>
        </p:spPr>
      </p:pic>
      <p:pic>
        <p:nvPicPr>
          <p:cNvPr id="96" name="Elemento grafico 95" descr="Stella contorno">
            <a:extLst>
              <a:ext uri="{FF2B5EF4-FFF2-40B4-BE49-F238E27FC236}">
                <a16:creationId xmlns:a16="http://schemas.microsoft.com/office/drawing/2014/main" id="{F8243CB1-DFCA-1F2E-E090-272B86FBD3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58639" y="432495"/>
            <a:ext cx="212400" cy="2124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26B1B3A-1B2B-52BE-A0CF-9D4A5E709BC8}"/>
              </a:ext>
            </a:extLst>
          </p:cNvPr>
          <p:cNvSpPr txBox="1"/>
          <p:nvPr/>
        </p:nvSpPr>
        <p:spPr>
          <a:xfrm>
            <a:off x="3261915" y="2431738"/>
            <a:ext cx="231153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*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6B6D20F-91F0-AC9C-1E6A-46220A8EB084}"/>
              </a:ext>
            </a:extLst>
          </p:cNvPr>
          <p:cNvSpPr txBox="1"/>
          <p:nvPr/>
        </p:nvSpPr>
        <p:spPr>
          <a:xfrm>
            <a:off x="4081199" y="2247941"/>
            <a:ext cx="231153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*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5C52A01-FDB9-D9D6-61EE-A5E5154ED312}"/>
              </a:ext>
            </a:extLst>
          </p:cNvPr>
          <p:cNvSpPr txBox="1"/>
          <p:nvPr/>
        </p:nvSpPr>
        <p:spPr>
          <a:xfrm>
            <a:off x="4900483" y="2311859"/>
            <a:ext cx="231153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*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17F0E575-C73D-4AD1-8D39-EFD1F062A629}"/>
              </a:ext>
            </a:extLst>
          </p:cNvPr>
          <p:cNvCxnSpPr/>
          <p:nvPr/>
        </p:nvCxnSpPr>
        <p:spPr>
          <a:xfrm>
            <a:off x="3218736" y="2489648"/>
            <a:ext cx="32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C35F38A-89DD-4E8E-4902-72FC98011954}"/>
              </a:ext>
            </a:extLst>
          </p:cNvPr>
          <p:cNvCxnSpPr/>
          <p:nvPr/>
        </p:nvCxnSpPr>
        <p:spPr>
          <a:xfrm>
            <a:off x="4035335" y="2429637"/>
            <a:ext cx="32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AEDBC168-F3AE-CE69-A921-FF467668A0FE}"/>
              </a:ext>
            </a:extLst>
          </p:cNvPr>
          <p:cNvCxnSpPr/>
          <p:nvPr/>
        </p:nvCxnSpPr>
        <p:spPr>
          <a:xfrm>
            <a:off x="4853532" y="2426056"/>
            <a:ext cx="32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55A4BF84-1B98-546E-CA59-36F0ACD5DBFC}"/>
              </a:ext>
            </a:extLst>
          </p:cNvPr>
          <p:cNvCxnSpPr>
            <a:cxnSpLocks/>
          </p:cNvCxnSpPr>
          <p:nvPr/>
        </p:nvCxnSpPr>
        <p:spPr>
          <a:xfrm>
            <a:off x="16794" y="2834778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4D17FE1F-3414-BE73-3DAE-21D2316D7494}"/>
              </a:ext>
            </a:extLst>
          </p:cNvPr>
          <p:cNvCxnSpPr>
            <a:cxnSpLocks/>
          </p:cNvCxnSpPr>
          <p:nvPr/>
        </p:nvCxnSpPr>
        <p:spPr>
          <a:xfrm>
            <a:off x="16794" y="2866621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8A6E045B-C3CC-C2E2-8F3F-BB6FF1CF0F1A}"/>
              </a:ext>
            </a:extLst>
          </p:cNvPr>
          <p:cNvCxnSpPr>
            <a:cxnSpLocks/>
          </p:cNvCxnSpPr>
          <p:nvPr/>
        </p:nvCxnSpPr>
        <p:spPr>
          <a:xfrm>
            <a:off x="15216" y="2259296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C117CC6D-9099-F69C-DBD8-D09CBDD78F67}"/>
              </a:ext>
            </a:extLst>
          </p:cNvPr>
          <p:cNvCxnSpPr>
            <a:cxnSpLocks/>
          </p:cNvCxnSpPr>
          <p:nvPr/>
        </p:nvCxnSpPr>
        <p:spPr>
          <a:xfrm>
            <a:off x="15216" y="1551889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magine 1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7727D7F-B576-9377-8132-E4CB1CF966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" y="472561"/>
            <a:ext cx="216000" cy="21600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5B324E9-DDC2-30DF-16DD-2E21D50E3E78}"/>
              </a:ext>
            </a:extLst>
          </p:cNvPr>
          <p:cNvSpPr txBox="1"/>
          <p:nvPr/>
        </p:nvSpPr>
        <p:spPr>
          <a:xfrm>
            <a:off x="256793" y="463928"/>
            <a:ext cx="1431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ELEMENT SELECTION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BF9EAD19-B7A3-FC91-76B8-6E8C83A8252F}"/>
              </a:ext>
            </a:extLst>
          </p:cNvPr>
          <p:cNvCxnSpPr>
            <a:cxnSpLocks/>
          </p:cNvCxnSpPr>
          <p:nvPr/>
        </p:nvCxnSpPr>
        <p:spPr>
          <a:xfrm>
            <a:off x="16794" y="746522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Elemento grafico 20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F2F6C8EB-0835-85CC-EEBD-CBCBF68727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3261915" y="1880352"/>
            <a:ext cx="334926" cy="334926"/>
          </a:xfrm>
          <a:prstGeom prst="rect">
            <a:avLst/>
          </a:prstGeom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1A726076-F5E9-BA98-B4A8-75FA7F65C93A}"/>
              </a:ext>
            </a:extLst>
          </p:cNvPr>
          <p:cNvSpPr txBox="1"/>
          <p:nvPr/>
        </p:nvSpPr>
        <p:spPr>
          <a:xfrm>
            <a:off x="3386342" y="1301846"/>
            <a:ext cx="1576462" cy="58477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Hospital 1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Mean (SD): 42 (13)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Median (Q1, Q3): 43 (32, 53)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Min, Max: 1, 95</a:t>
            </a:r>
          </a:p>
        </p:txBody>
      </p:sp>
      <p:pic>
        <p:nvPicPr>
          <p:cNvPr id="42" name="Immagine 4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F633EAEF-C2F0-905F-04C5-12F216CA960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6614870"/>
            <a:ext cx="118148" cy="118148"/>
          </a:xfrm>
          <a:prstGeom prst="rect">
            <a:avLst/>
          </a:prstGeom>
        </p:spPr>
      </p:pic>
      <p:pic>
        <p:nvPicPr>
          <p:cNvPr id="45" name="Immagine 4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E0B2444-2BCD-89D9-3CE6-7DC3E472D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6614870"/>
            <a:ext cx="118148" cy="118148"/>
          </a:xfrm>
          <a:prstGeom prst="rect">
            <a:avLst/>
          </a:prstGeom>
        </p:spPr>
      </p:pic>
      <p:pic>
        <p:nvPicPr>
          <p:cNvPr id="49" name="Immagine 4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4F12235-248F-CD4A-86C9-DAC0CD1AB92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6465849"/>
            <a:ext cx="118148" cy="118148"/>
          </a:xfrm>
          <a:prstGeom prst="rect">
            <a:avLst/>
          </a:prstGeom>
        </p:spPr>
      </p:pic>
      <p:pic>
        <p:nvPicPr>
          <p:cNvPr id="50" name="Immagine 4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5E23BC55-0362-6035-3A0B-A2863A5F7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6465849"/>
            <a:ext cx="118148" cy="118148"/>
          </a:xfrm>
          <a:prstGeom prst="rect">
            <a:avLst/>
          </a:prstGeom>
        </p:spPr>
      </p:pic>
      <p:pic>
        <p:nvPicPr>
          <p:cNvPr id="60" name="Immagine 5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A7B98393-9A49-086F-E065-16F07C77555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5834041"/>
            <a:ext cx="118148" cy="118148"/>
          </a:xfrm>
          <a:prstGeom prst="rect">
            <a:avLst/>
          </a:prstGeom>
        </p:spPr>
      </p:pic>
      <p:pic>
        <p:nvPicPr>
          <p:cNvPr id="69" name="Immagine 6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A3761A90-D68D-3C15-72E6-97471695E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5834041"/>
            <a:ext cx="118148" cy="118148"/>
          </a:xfrm>
          <a:prstGeom prst="rect">
            <a:avLst/>
          </a:prstGeom>
        </p:spPr>
      </p:pic>
      <p:pic>
        <p:nvPicPr>
          <p:cNvPr id="81" name="Immagine 8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466EBD8D-2D66-9426-5A94-186D80E0994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6001549"/>
            <a:ext cx="118148" cy="118148"/>
          </a:xfrm>
          <a:prstGeom prst="rect">
            <a:avLst/>
          </a:prstGeom>
        </p:spPr>
      </p:pic>
      <p:pic>
        <p:nvPicPr>
          <p:cNvPr id="83" name="Immagine 8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1D7D841-42A1-669E-6F10-4D45EB34E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6001549"/>
            <a:ext cx="118148" cy="118148"/>
          </a:xfrm>
          <a:prstGeom prst="rect">
            <a:avLst/>
          </a:prstGeom>
        </p:spPr>
      </p:pic>
      <p:sp>
        <p:nvSpPr>
          <p:cNvPr id="84" name="Rettangolo 83">
            <a:extLst>
              <a:ext uri="{FF2B5EF4-FFF2-40B4-BE49-F238E27FC236}">
                <a16:creationId xmlns:a16="http://schemas.microsoft.com/office/drawing/2014/main" id="{CE26DCE6-50A7-40B1-97D0-84EA45EBC577}"/>
              </a:ext>
            </a:extLst>
          </p:cNvPr>
          <p:cNvSpPr/>
          <p:nvPr/>
        </p:nvSpPr>
        <p:spPr>
          <a:xfrm>
            <a:off x="0" y="0"/>
            <a:ext cx="12192000" cy="2373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Alert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Performance and Quality - Stats Analysis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Performance and Quality - Time series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Epidemiological  Data - Time series           Preferred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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B541CB4-9CBD-E8C8-0D45-A48CF8817D50}"/>
              </a:ext>
            </a:extLst>
          </p:cNvPr>
          <p:cNvSpPr txBox="1"/>
          <p:nvPr/>
        </p:nvSpPr>
        <p:spPr>
          <a:xfrm>
            <a:off x="9914860" y="389655"/>
            <a:ext cx="2264864" cy="2708434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  for ED episode attributes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Patient's age 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Patient's sex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Arrival mode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Triage priority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Main problem at triage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outcome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diagnosis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Admission specialty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 for ED organization attributes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type</a:t>
            </a:r>
          </a:p>
          <a:p>
            <a:pPr lvl="0"/>
            <a:r>
              <a:rPr lang="en-GB" sz="1000" noProof="0" dirty="0">
                <a:solidFill>
                  <a:prstClr val="black"/>
                </a:solidFill>
              </a:rPr>
              <a:t>☐ ED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n. of beds ranges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7840D8F-DE86-EE7E-B709-C2E4E6659FA4}"/>
              </a:ext>
            </a:extLst>
          </p:cNvPr>
          <p:cNvSpPr txBox="1"/>
          <p:nvPr/>
        </p:nvSpPr>
        <p:spPr>
          <a:xfrm>
            <a:off x="10213996" y="428517"/>
            <a:ext cx="6543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</a:t>
            </a:r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0708DF8B-13CD-F7A5-FF8A-F6ED8DA8B878}"/>
              </a:ext>
            </a:extLst>
          </p:cNvPr>
          <p:cNvCxnSpPr>
            <a:cxnSpLocks/>
          </p:cNvCxnSpPr>
          <p:nvPr/>
        </p:nvCxnSpPr>
        <p:spPr>
          <a:xfrm flipV="1">
            <a:off x="9914860" y="710149"/>
            <a:ext cx="2264864" cy="96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Immagine 2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C27605EC-9DAF-534D-1DB6-F7CC31692C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72" y="463928"/>
            <a:ext cx="216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43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2D3A0-C6B8-DC99-9747-CA2E464BB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CF61D958-385A-4FA0-12AE-73526E9DED0D}"/>
              </a:ext>
            </a:extLst>
          </p:cNvPr>
          <p:cNvSpPr txBox="1"/>
          <p:nvPr/>
        </p:nvSpPr>
        <p:spPr>
          <a:xfrm>
            <a:off x="4819483" y="338640"/>
            <a:ext cx="1776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visit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/ </a:t>
            </a:r>
            <a:r>
              <a:rPr kumimoji="0" lang="en-GB" sz="1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outcome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(N. of cases = 396)</a:t>
            </a:r>
          </a:p>
        </p:txBody>
      </p:sp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D93BE863-C197-12E7-6818-66A14E1FBC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2438833"/>
              </p:ext>
            </p:extLst>
          </p:nvPr>
        </p:nvGraphicFramePr>
        <p:xfrm>
          <a:off x="2160515" y="1134456"/>
          <a:ext cx="3669617" cy="3631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20A3EB3-60C8-FA30-74F2-0362AC122498}"/>
              </a:ext>
            </a:extLst>
          </p:cNvPr>
          <p:cNvSpPr txBox="1"/>
          <p:nvPr/>
        </p:nvSpPr>
        <p:spPr>
          <a:xfrm>
            <a:off x="2183908" y="1039525"/>
            <a:ext cx="12378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visit (minutes)</a:t>
            </a:r>
          </a:p>
        </p:txBody>
      </p:sp>
      <p:graphicFrame>
        <p:nvGraphicFramePr>
          <p:cNvPr id="50" name="Tabella 49">
            <a:extLst>
              <a:ext uri="{FF2B5EF4-FFF2-40B4-BE49-F238E27FC236}">
                <a16:creationId xmlns:a16="http://schemas.microsoft.com/office/drawing/2014/main" id="{1C4961AF-610F-400B-C356-FD86A965E6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336367"/>
              </p:ext>
            </p:extLst>
          </p:nvPr>
        </p:nvGraphicFramePr>
        <p:xfrm>
          <a:off x="6183601" y="1080831"/>
          <a:ext cx="3487584" cy="22936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8743">
                  <a:extLst>
                    <a:ext uri="{9D8B030D-6E8A-4147-A177-3AD203B41FA5}">
                      <a16:colId xmlns:a16="http://schemas.microsoft.com/office/drawing/2014/main" val="1309930497"/>
                    </a:ext>
                  </a:extLst>
                </a:gridCol>
                <a:gridCol w="730902">
                  <a:extLst>
                    <a:ext uri="{9D8B030D-6E8A-4147-A177-3AD203B41FA5}">
                      <a16:colId xmlns:a16="http://schemas.microsoft.com/office/drawing/2014/main" val="2282316540"/>
                    </a:ext>
                  </a:extLst>
                </a:gridCol>
                <a:gridCol w="966887">
                  <a:extLst>
                    <a:ext uri="{9D8B030D-6E8A-4147-A177-3AD203B41FA5}">
                      <a16:colId xmlns:a16="http://schemas.microsoft.com/office/drawing/2014/main" val="2989450829"/>
                    </a:ext>
                  </a:extLst>
                </a:gridCol>
                <a:gridCol w="641052">
                  <a:extLst>
                    <a:ext uri="{9D8B030D-6E8A-4147-A177-3AD203B41FA5}">
                      <a16:colId xmlns:a16="http://schemas.microsoft.com/office/drawing/2014/main" val="2333104659"/>
                    </a:ext>
                  </a:extLst>
                </a:gridCol>
              </a:tblGrid>
              <a:tr h="32766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endParaRPr lang="en-GB" sz="900" b="1" i="0" u="none" strike="noStrike" noProof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7620" marT="7620" marB="0"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900" b="1" u="none" noProof="0" dirty="0" err="1"/>
                        <a:t>Lenght</a:t>
                      </a:r>
                      <a:r>
                        <a:rPr lang="en-GB" sz="900" b="1" u="none" noProof="0" dirty="0"/>
                        <a:t> of visit</a:t>
                      </a:r>
                      <a:endParaRPr lang="en-GB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7620" marT="7620" marB="0" anchor="ctr"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rtl="0" fontAlgn="ctr">
                        <a:buNone/>
                      </a:pP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7620" marT="7620" marB="0" anchor="ctr"/>
                </a:tc>
                <a:tc hMerge="1">
                  <a:txBody>
                    <a:bodyPr/>
                    <a:lstStyle/>
                    <a:p>
                      <a:pPr algn="r" rtl="0" fontAlgn="ctr">
                        <a:buNone/>
                      </a:pP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7620" marT="7620" marB="0" anchor="ctr"/>
                </a:tc>
                <a:extLst>
                  <a:ext uri="{0D108BD9-81ED-4DB2-BD59-A6C34878D82A}">
                    <a16:rowId xmlns:a16="http://schemas.microsoft.com/office/drawing/2014/main" val="1607222295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GB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ED outcome</a:t>
                      </a:r>
                    </a:p>
                  </a:txBody>
                  <a:tcPr marL="68580" marR="7620" marT="762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GB" sz="900" u="none" strike="noStrike" noProof="0" dirty="0">
                          <a:effectLst/>
                        </a:rPr>
                        <a:t>Mean (SD)</a:t>
                      </a:r>
                      <a:endParaRPr lang="en-GB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7620" marT="762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GB" sz="900" u="none" strike="noStrike" noProof="0" dirty="0">
                          <a:effectLst/>
                        </a:rPr>
                        <a:t>Median (Q1, Q3)</a:t>
                      </a:r>
                      <a:endParaRPr lang="en-GB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7620" marT="762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GB" sz="900" u="none" strike="noStrike" noProof="0" dirty="0">
                          <a:effectLst/>
                        </a:rPr>
                        <a:t>Min, Max</a:t>
                      </a:r>
                      <a:endParaRPr lang="en-GB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7620" marT="762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021750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Admitted</a:t>
                      </a:r>
                    </a:p>
                  </a:txBody>
                  <a:tcPr marL="90000" marR="19050" marT="12700" marB="1270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72 (11)</a:t>
                      </a:r>
                    </a:p>
                  </a:txBody>
                  <a:tcPr marL="19050" marR="19050" marT="12700" marB="1270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71 (63, 83)</a:t>
                      </a:r>
                    </a:p>
                  </a:txBody>
                  <a:tcPr marL="19050" marR="19050" marT="12700" marB="1270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45, 92</a:t>
                      </a:r>
                    </a:p>
                  </a:txBody>
                  <a:tcPr marL="19050" marR="19050" marT="12700" marB="1270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8274144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Discharged</a:t>
                      </a:r>
                    </a:p>
                  </a:txBody>
                  <a:tcPr marL="90000" marR="19050" marT="12700" marB="1270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48 (13)</a:t>
                      </a:r>
                    </a:p>
                  </a:txBody>
                  <a:tcPr marL="19050" marR="19050" marT="12700" marB="1270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49 (33, 63)</a:t>
                      </a:r>
                    </a:p>
                  </a:txBody>
                  <a:tcPr marL="19050" marR="19050" marT="12700" marB="1270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10, 88</a:t>
                      </a:r>
                    </a:p>
                  </a:txBody>
                  <a:tcPr marL="19050" marR="19050" marT="12700" marB="1270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142410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Transferred</a:t>
                      </a:r>
                    </a:p>
                  </a:txBody>
                  <a:tcPr marL="90000" marR="19050" marT="12700" marB="1270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68 (9)</a:t>
                      </a:r>
                    </a:p>
                  </a:txBody>
                  <a:tcPr marL="19050" marR="19050" marT="12700" marB="1270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69 (60, 76)</a:t>
                      </a:r>
                    </a:p>
                  </a:txBody>
                  <a:tcPr marL="19050" marR="19050" marT="12700" marB="1270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40, 90</a:t>
                      </a:r>
                    </a:p>
                  </a:txBody>
                  <a:tcPr marL="19050" marR="19050" marT="12700" marB="1270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4738861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Abandon before visit</a:t>
                      </a:r>
                    </a:p>
                  </a:txBody>
                  <a:tcPr marL="90000" marR="19050" marT="12700" marB="1270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13 (4)</a:t>
                      </a:r>
                    </a:p>
                  </a:txBody>
                  <a:tcPr marL="19050" marR="19050" marT="12700" marB="1270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12 (9, 18)</a:t>
                      </a:r>
                    </a:p>
                  </a:txBody>
                  <a:tcPr marL="19050" marR="19050" marT="12700" marB="1270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3, 28</a:t>
                      </a:r>
                    </a:p>
                  </a:txBody>
                  <a:tcPr marL="19050" marR="19050" marT="12700" marB="1270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3960517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Abandon after visit</a:t>
                      </a:r>
                    </a:p>
                  </a:txBody>
                  <a:tcPr marL="90000" marR="19050" marT="12700" marB="1270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33 (9)</a:t>
                      </a:r>
                    </a:p>
                  </a:txBody>
                  <a:tcPr marL="19050" marR="19050" marT="12700" marB="1270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32 (26, 40)</a:t>
                      </a:r>
                    </a:p>
                  </a:txBody>
                  <a:tcPr marL="19050" marR="19050" marT="12700" marB="1270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15, 58</a:t>
                      </a:r>
                    </a:p>
                  </a:txBody>
                  <a:tcPr marL="19050" marR="19050" marT="12700" marB="1270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686414"/>
                  </a:ext>
                </a:extLst>
              </a:tr>
            </a:tbl>
          </a:graphicData>
        </a:graphic>
      </p:graphicFrame>
      <p:sp>
        <p:nvSpPr>
          <p:cNvPr id="83" name="Rettangolo 82">
            <a:extLst>
              <a:ext uri="{FF2B5EF4-FFF2-40B4-BE49-F238E27FC236}">
                <a16:creationId xmlns:a16="http://schemas.microsoft.com/office/drawing/2014/main" id="{CBEEAD6E-CE83-59AE-B9D7-943A2FB35C72}"/>
              </a:ext>
            </a:extLst>
          </p:cNvPr>
          <p:cNvSpPr/>
          <p:nvPr/>
        </p:nvSpPr>
        <p:spPr>
          <a:xfrm>
            <a:off x="4438" y="389655"/>
            <a:ext cx="1949172" cy="638104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B2A2F199-0857-DAB1-6F4A-1D0A394A110D}"/>
              </a:ext>
            </a:extLst>
          </p:cNvPr>
          <p:cNvSpPr txBox="1"/>
          <p:nvPr/>
        </p:nvSpPr>
        <p:spPr>
          <a:xfrm>
            <a:off x="11805" y="2423646"/>
            <a:ext cx="183167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Hospitals comparison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4" name="Immagine 5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E9B8A43E-007B-90FC-11C0-C862909C6E6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931683"/>
            <a:ext cx="118148" cy="118148"/>
          </a:xfrm>
          <a:prstGeom prst="rect">
            <a:avLst/>
          </a:prstGeom>
        </p:spPr>
      </p:pic>
      <p:pic>
        <p:nvPicPr>
          <p:cNvPr id="55" name="Immagine 5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2868CD7-3D8F-CCCE-3B6C-9657B1B3B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931683"/>
            <a:ext cx="118148" cy="118148"/>
          </a:xfrm>
          <a:prstGeom prst="rect">
            <a:avLst/>
          </a:prstGeom>
        </p:spPr>
      </p:pic>
      <p:pic>
        <p:nvPicPr>
          <p:cNvPr id="57" name="Immagine 5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685849A4-2B75-F8D1-A75B-6B7DB4AEA0E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5080704"/>
            <a:ext cx="118148" cy="118148"/>
          </a:xfrm>
          <a:prstGeom prst="rect">
            <a:avLst/>
          </a:prstGeom>
        </p:spPr>
      </p:pic>
      <p:pic>
        <p:nvPicPr>
          <p:cNvPr id="58" name="Immagine 5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EBA3712D-4138-9F9B-4414-B322C2779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5080704"/>
            <a:ext cx="118148" cy="118148"/>
          </a:xfrm>
          <a:prstGeom prst="rect">
            <a:avLst/>
          </a:prstGeom>
        </p:spPr>
      </p:pic>
      <p:pic>
        <p:nvPicPr>
          <p:cNvPr id="59" name="Immagine 5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92F75AC-C528-245D-B660-38C97767B72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5229725"/>
            <a:ext cx="118148" cy="118148"/>
          </a:xfrm>
          <a:prstGeom prst="rect">
            <a:avLst/>
          </a:prstGeom>
        </p:spPr>
      </p:pic>
      <p:pic>
        <p:nvPicPr>
          <p:cNvPr id="61" name="Immagine 6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7B8C1EA0-5C60-1F6D-DBC4-FAD09F6A5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5229725"/>
            <a:ext cx="118148" cy="118148"/>
          </a:xfrm>
          <a:prstGeom prst="rect">
            <a:avLst/>
          </a:prstGeom>
        </p:spPr>
      </p:pic>
      <p:pic>
        <p:nvPicPr>
          <p:cNvPr id="62" name="Immagine 6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36F72F4-F006-258A-D3D2-A62193570F7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782662"/>
            <a:ext cx="118148" cy="118148"/>
          </a:xfrm>
          <a:prstGeom prst="rect">
            <a:avLst/>
          </a:prstGeom>
        </p:spPr>
      </p:pic>
      <p:pic>
        <p:nvPicPr>
          <p:cNvPr id="63" name="Immagine 6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89DE4A7B-B4C0-91F5-CB9C-3F7D5A1D3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782662"/>
            <a:ext cx="118148" cy="118148"/>
          </a:xfrm>
          <a:prstGeom prst="rect">
            <a:avLst/>
          </a:prstGeom>
        </p:spPr>
      </p:pic>
      <p:pic>
        <p:nvPicPr>
          <p:cNvPr id="64" name="Immagine 6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0DFCC87-5085-D725-3C70-54439B4A817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633641"/>
            <a:ext cx="118148" cy="118148"/>
          </a:xfrm>
          <a:prstGeom prst="rect">
            <a:avLst/>
          </a:prstGeom>
        </p:spPr>
      </p:pic>
      <p:pic>
        <p:nvPicPr>
          <p:cNvPr id="65" name="Immagine 6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7B19C8A6-0645-2615-1AAD-846F21806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633641"/>
            <a:ext cx="118148" cy="118148"/>
          </a:xfrm>
          <a:prstGeom prst="rect">
            <a:avLst/>
          </a:prstGeom>
        </p:spPr>
      </p:pic>
      <p:pic>
        <p:nvPicPr>
          <p:cNvPr id="66" name="Immagine 65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92BF158-4D51-5EB3-8E85-35FB5D1C6D2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484620"/>
            <a:ext cx="118148" cy="118148"/>
          </a:xfrm>
          <a:prstGeom prst="rect">
            <a:avLst/>
          </a:prstGeom>
        </p:spPr>
      </p:pic>
      <p:pic>
        <p:nvPicPr>
          <p:cNvPr id="67" name="Immagine 6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412B4BE2-EDD9-D77E-7D43-21EF3F1D8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484620"/>
            <a:ext cx="118148" cy="118148"/>
          </a:xfrm>
          <a:prstGeom prst="rect">
            <a:avLst/>
          </a:prstGeom>
        </p:spPr>
      </p:pic>
      <p:pic>
        <p:nvPicPr>
          <p:cNvPr id="68" name="Immagine 6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056DE1A-4BC7-B146-D8DA-2C4C682E00A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335599"/>
            <a:ext cx="118148" cy="118148"/>
          </a:xfrm>
          <a:prstGeom prst="rect">
            <a:avLst/>
          </a:prstGeom>
        </p:spPr>
      </p:pic>
      <p:pic>
        <p:nvPicPr>
          <p:cNvPr id="69" name="Immagine 6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87B8B7A6-B20A-11DF-8B71-E93BC4F06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335599"/>
            <a:ext cx="118148" cy="118148"/>
          </a:xfrm>
          <a:prstGeom prst="rect">
            <a:avLst/>
          </a:prstGeom>
        </p:spPr>
      </p:pic>
      <p:pic>
        <p:nvPicPr>
          <p:cNvPr id="70" name="Immagine 6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5072BCAE-FD73-EC02-1801-0295DA27F4B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186578"/>
            <a:ext cx="118148" cy="118148"/>
          </a:xfrm>
          <a:prstGeom prst="rect">
            <a:avLst/>
          </a:prstGeom>
        </p:spPr>
      </p:pic>
      <p:pic>
        <p:nvPicPr>
          <p:cNvPr id="71" name="Immagine 7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FE532CCA-3466-6FB8-E45C-A10FEC142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186578"/>
            <a:ext cx="118148" cy="118148"/>
          </a:xfrm>
          <a:prstGeom prst="rect">
            <a:avLst/>
          </a:prstGeom>
        </p:spPr>
      </p:pic>
      <p:pic>
        <p:nvPicPr>
          <p:cNvPr id="72" name="Immagine 7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BB37267D-658F-91CD-B0BF-D54095BD3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703695"/>
            <a:ext cx="118148" cy="118148"/>
          </a:xfrm>
          <a:prstGeom prst="rect">
            <a:avLst/>
          </a:prstGeom>
        </p:spPr>
      </p:pic>
      <p:pic>
        <p:nvPicPr>
          <p:cNvPr id="73" name="Immagine 7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45E25463-81AA-400F-E79C-CDC91930D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554674"/>
            <a:ext cx="118148" cy="118148"/>
          </a:xfrm>
          <a:prstGeom prst="rect">
            <a:avLst/>
          </a:prstGeom>
        </p:spPr>
      </p:pic>
      <p:pic>
        <p:nvPicPr>
          <p:cNvPr id="74" name="Immagine 7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A7EAF655-18B1-1D9B-6A03-3F27EF9AA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405653"/>
            <a:ext cx="118148" cy="118148"/>
          </a:xfrm>
          <a:prstGeom prst="rect">
            <a:avLst/>
          </a:prstGeom>
        </p:spPr>
      </p:pic>
      <p:pic>
        <p:nvPicPr>
          <p:cNvPr id="75" name="Immagine 7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8F7F9CD2-0A92-719D-94FC-A1F788482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256632"/>
            <a:ext cx="118148" cy="118148"/>
          </a:xfrm>
          <a:prstGeom prst="rect">
            <a:avLst/>
          </a:prstGeom>
        </p:spPr>
      </p:pic>
      <p:sp>
        <p:nvSpPr>
          <p:cNvPr id="82" name="Ovale 81">
            <a:extLst>
              <a:ext uri="{FF2B5EF4-FFF2-40B4-BE49-F238E27FC236}">
                <a16:creationId xmlns:a16="http://schemas.microsoft.com/office/drawing/2014/main" id="{A3736D69-D7CC-7AC8-C15A-DB5CB639EF92}"/>
              </a:ext>
            </a:extLst>
          </p:cNvPr>
          <p:cNvSpPr/>
          <p:nvPr/>
        </p:nvSpPr>
        <p:spPr>
          <a:xfrm>
            <a:off x="301906" y="3391707"/>
            <a:ext cx="144000" cy="1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5" name="Immagine 8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35975AB6-4770-B00E-71BC-D516BAFC3BE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406892"/>
            <a:ext cx="118148" cy="118148"/>
          </a:xfrm>
          <a:prstGeom prst="rect">
            <a:avLst/>
          </a:prstGeom>
        </p:spPr>
      </p:pic>
      <p:pic>
        <p:nvPicPr>
          <p:cNvPr id="86" name="Immagine 85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F29A6E6D-F242-3FEF-E0DF-991E8B93B0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555913"/>
            <a:ext cx="118148" cy="118148"/>
          </a:xfrm>
          <a:prstGeom prst="rect">
            <a:avLst/>
          </a:prstGeom>
        </p:spPr>
      </p:pic>
      <p:pic>
        <p:nvPicPr>
          <p:cNvPr id="87" name="Immagine 8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AEE18153-066A-B8E3-CDBF-DC93460CFC9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704934"/>
            <a:ext cx="118148" cy="118148"/>
          </a:xfrm>
          <a:prstGeom prst="rect">
            <a:avLst/>
          </a:prstGeom>
        </p:spPr>
      </p:pic>
      <p:pic>
        <p:nvPicPr>
          <p:cNvPr id="88" name="Immagine 8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34689A89-0129-062C-FCC4-F9980648FFC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257871"/>
            <a:ext cx="118148" cy="118148"/>
          </a:xfrm>
          <a:prstGeom prst="rect">
            <a:avLst/>
          </a:prstGeom>
        </p:spPr>
      </p:pic>
      <p:sp>
        <p:nvSpPr>
          <p:cNvPr id="89" name="Ovale 88">
            <a:extLst>
              <a:ext uri="{FF2B5EF4-FFF2-40B4-BE49-F238E27FC236}">
                <a16:creationId xmlns:a16="http://schemas.microsoft.com/office/drawing/2014/main" id="{5FC736DD-4C91-1B83-6E54-077E6201AB93}"/>
              </a:ext>
            </a:extLst>
          </p:cNvPr>
          <p:cNvSpPr/>
          <p:nvPr/>
        </p:nvSpPr>
        <p:spPr>
          <a:xfrm flipH="1">
            <a:off x="78460" y="4914641"/>
            <a:ext cx="144000" cy="1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0635AA34-E88C-EC01-856C-C5AB816EDA82}"/>
              </a:ext>
            </a:extLst>
          </p:cNvPr>
          <p:cNvCxnSpPr>
            <a:cxnSpLocks/>
          </p:cNvCxnSpPr>
          <p:nvPr/>
        </p:nvCxnSpPr>
        <p:spPr>
          <a:xfrm>
            <a:off x="177049" y="1287091"/>
            <a:ext cx="1485364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e 5">
            <a:extLst>
              <a:ext uri="{FF2B5EF4-FFF2-40B4-BE49-F238E27FC236}">
                <a16:creationId xmlns:a16="http://schemas.microsoft.com/office/drawing/2014/main" id="{7DAC75BB-D136-2544-B878-3FFA828EF786}"/>
              </a:ext>
            </a:extLst>
          </p:cNvPr>
          <p:cNvSpPr/>
          <p:nvPr/>
        </p:nvSpPr>
        <p:spPr>
          <a:xfrm>
            <a:off x="1190424" y="1255388"/>
            <a:ext cx="63407" cy="63407"/>
          </a:xfrm>
          <a:prstGeom prst="ellipse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0C32867-9FD7-005A-EB8D-ED442019DEAE}"/>
              </a:ext>
            </a:extLst>
          </p:cNvPr>
          <p:cNvSpPr txBox="1"/>
          <p:nvPr/>
        </p:nvSpPr>
        <p:spPr>
          <a:xfrm>
            <a:off x="83777" y="1314790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01/01/2021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9FC7AE3-BC17-B0C0-7BE9-4EC784923C3D}"/>
              </a:ext>
            </a:extLst>
          </p:cNvPr>
          <p:cNvSpPr txBox="1"/>
          <p:nvPr/>
        </p:nvSpPr>
        <p:spPr>
          <a:xfrm>
            <a:off x="1256653" y="1314790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31/12/2023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CF48014-A29C-652B-680E-2DACEDDAE155}"/>
              </a:ext>
            </a:extLst>
          </p:cNvPr>
          <p:cNvSpPr txBox="1"/>
          <p:nvPr/>
        </p:nvSpPr>
        <p:spPr>
          <a:xfrm>
            <a:off x="975825" y="106625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15/06/2023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29AF944-D516-882D-760D-D8EF67455DDA}"/>
              </a:ext>
            </a:extLst>
          </p:cNvPr>
          <p:cNvSpPr txBox="1"/>
          <p:nvPr/>
        </p:nvSpPr>
        <p:spPr>
          <a:xfrm>
            <a:off x="22379" y="864000"/>
            <a:ext cx="848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First period</a:t>
            </a:r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30D8CD58-406A-DC7F-9665-15FCF10D81CF}"/>
              </a:ext>
            </a:extLst>
          </p:cNvPr>
          <p:cNvCxnSpPr/>
          <p:nvPr/>
        </p:nvCxnSpPr>
        <p:spPr>
          <a:xfrm>
            <a:off x="155903" y="1988421"/>
            <a:ext cx="1485364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5D28A0E3-48AB-7F5D-6D4F-82FB2EEA787F}"/>
              </a:ext>
            </a:extLst>
          </p:cNvPr>
          <p:cNvSpPr txBox="1"/>
          <p:nvPr/>
        </p:nvSpPr>
        <p:spPr>
          <a:xfrm>
            <a:off x="62631" y="202012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01/01/2021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EACFDC5-931A-A119-B508-EEF2AA95A4F7}"/>
              </a:ext>
            </a:extLst>
          </p:cNvPr>
          <p:cNvSpPr txBox="1"/>
          <p:nvPr/>
        </p:nvSpPr>
        <p:spPr>
          <a:xfrm>
            <a:off x="1235507" y="202012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31/12/2023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9D5A5DD-10D5-0EF1-DFAD-B7180E417C7D}"/>
              </a:ext>
            </a:extLst>
          </p:cNvPr>
          <p:cNvSpPr txBox="1"/>
          <p:nvPr/>
        </p:nvSpPr>
        <p:spPr>
          <a:xfrm>
            <a:off x="7816" y="1612633"/>
            <a:ext cx="1027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Second period</a:t>
            </a:r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CCAF55D0-7E18-6510-5A0B-6DB4512A7CE4}"/>
              </a:ext>
            </a:extLst>
          </p:cNvPr>
          <p:cNvSpPr/>
          <p:nvPr/>
        </p:nvSpPr>
        <p:spPr>
          <a:xfrm>
            <a:off x="758208" y="1255388"/>
            <a:ext cx="63407" cy="63407"/>
          </a:xfrm>
          <a:prstGeom prst="ellipse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186CF61C-FD1C-CECE-699C-D7F63FF1C4C5}"/>
              </a:ext>
            </a:extLst>
          </p:cNvPr>
          <p:cNvSpPr txBox="1"/>
          <p:nvPr/>
        </p:nvSpPr>
        <p:spPr>
          <a:xfrm>
            <a:off x="546149" y="1070259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01/01/2023</a:t>
            </a:r>
          </a:p>
        </p:txBody>
      </p: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78FE4409-AF05-EDBF-B897-7BA7F16E8F4A}"/>
              </a:ext>
            </a:extLst>
          </p:cNvPr>
          <p:cNvCxnSpPr>
            <a:cxnSpLocks/>
            <a:stCxn id="32" idx="6"/>
            <a:endCxn id="6" idx="2"/>
          </p:cNvCxnSpPr>
          <p:nvPr/>
        </p:nvCxnSpPr>
        <p:spPr>
          <a:xfrm>
            <a:off x="821615" y="1287092"/>
            <a:ext cx="368809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06B1B583-6241-59E1-A215-26163A27634C}"/>
              </a:ext>
            </a:extLst>
          </p:cNvPr>
          <p:cNvSpPr txBox="1"/>
          <p:nvPr/>
        </p:nvSpPr>
        <p:spPr>
          <a:xfrm>
            <a:off x="0" y="3034130"/>
            <a:ext cx="2004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Variables for ED episode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wait for visit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visit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stay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boarding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Dimensions for ED episode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Patient's age range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Patient's sex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Arrival mode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Triage priority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Main problem at triage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outcome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diagnosis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Admission specialty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Variables for ED organization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Overcrowding measure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Boarding measure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Dimensions for ED organization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type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n. of beds ranges</a:t>
            </a:r>
          </a:p>
        </p:txBody>
      </p:sp>
      <p:pic>
        <p:nvPicPr>
          <p:cNvPr id="84" name="Elemento grafico 83" descr="Download con riempimento a tinta unita">
            <a:extLst>
              <a:ext uri="{FF2B5EF4-FFF2-40B4-BE49-F238E27FC236}">
                <a16:creationId xmlns:a16="http://schemas.microsoft.com/office/drawing/2014/main" id="{497962FF-70CB-E7ED-73D9-1D6A61D87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23520" y="391117"/>
            <a:ext cx="295157" cy="295157"/>
          </a:xfrm>
          <a:prstGeom prst="rect">
            <a:avLst/>
          </a:prstGeom>
        </p:spPr>
      </p:pic>
      <p:pic>
        <p:nvPicPr>
          <p:cNvPr id="90" name="Elemento grafico 89" descr="Stella contorno">
            <a:extLst>
              <a:ext uri="{FF2B5EF4-FFF2-40B4-BE49-F238E27FC236}">
                <a16:creationId xmlns:a16="http://schemas.microsoft.com/office/drawing/2014/main" id="{7F2561C0-E9A1-2844-9D06-F82A2D5C30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81083" y="432495"/>
            <a:ext cx="212400" cy="212400"/>
          </a:xfrm>
          <a:prstGeom prst="rect">
            <a:avLst/>
          </a:prstGeom>
        </p:spPr>
      </p:pic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ED53783F-3DC8-516E-256A-D6B7752C1A2E}"/>
              </a:ext>
            </a:extLst>
          </p:cNvPr>
          <p:cNvSpPr txBox="1"/>
          <p:nvPr/>
        </p:nvSpPr>
        <p:spPr>
          <a:xfrm>
            <a:off x="2729106" y="1703511"/>
            <a:ext cx="231153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*</a:t>
            </a:r>
          </a:p>
        </p:txBody>
      </p:sp>
      <p:cxnSp>
        <p:nvCxnSpPr>
          <p:cNvPr id="92" name="Connettore diritto 91">
            <a:extLst>
              <a:ext uri="{FF2B5EF4-FFF2-40B4-BE49-F238E27FC236}">
                <a16:creationId xmlns:a16="http://schemas.microsoft.com/office/drawing/2014/main" id="{AE2598A8-0DC7-EE39-6DC6-0D183F177244}"/>
              </a:ext>
            </a:extLst>
          </p:cNvPr>
          <p:cNvCxnSpPr/>
          <p:nvPr/>
        </p:nvCxnSpPr>
        <p:spPr>
          <a:xfrm>
            <a:off x="2725659" y="1720478"/>
            <a:ext cx="23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378C1F5E-724E-75B2-BD72-34F6741A69B7}"/>
              </a:ext>
            </a:extLst>
          </p:cNvPr>
          <p:cNvSpPr txBox="1"/>
          <p:nvPr/>
        </p:nvSpPr>
        <p:spPr>
          <a:xfrm>
            <a:off x="3325406" y="2040511"/>
            <a:ext cx="231153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*</a:t>
            </a:r>
          </a:p>
        </p:txBody>
      </p:sp>
      <p:cxnSp>
        <p:nvCxnSpPr>
          <p:cNvPr id="94" name="Connettore diritto 93">
            <a:extLst>
              <a:ext uri="{FF2B5EF4-FFF2-40B4-BE49-F238E27FC236}">
                <a16:creationId xmlns:a16="http://schemas.microsoft.com/office/drawing/2014/main" id="{E3D52747-C47F-E72D-8822-6C6BA58D01A2}"/>
              </a:ext>
            </a:extLst>
          </p:cNvPr>
          <p:cNvCxnSpPr/>
          <p:nvPr/>
        </p:nvCxnSpPr>
        <p:spPr>
          <a:xfrm>
            <a:off x="3321959" y="2057478"/>
            <a:ext cx="23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CasellaDiTesto 94">
            <a:extLst>
              <a:ext uri="{FF2B5EF4-FFF2-40B4-BE49-F238E27FC236}">
                <a16:creationId xmlns:a16="http://schemas.microsoft.com/office/drawing/2014/main" id="{A7B61137-AB3B-F21B-122E-3B1941414011}"/>
              </a:ext>
            </a:extLst>
          </p:cNvPr>
          <p:cNvSpPr txBox="1"/>
          <p:nvPr/>
        </p:nvSpPr>
        <p:spPr>
          <a:xfrm>
            <a:off x="4516031" y="2789594"/>
            <a:ext cx="231153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*</a:t>
            </a:r>
          </a:p>
        </p:txBody>
      </p:sp>
      <p:cxnSp>
        <p:nvCxnSpPr>
          <p:cNvPr id="96" name="Connettore diritto 95">
            <a:extLst>
              <a:ext uri="{FF2B5EF4-FFF2-40B4-BE49-F238E27FC236}">
                <a16:creationId xmlns:a16="http://schemas.microsoft.com/office/drawing/2014/main" id="{9779A9D6-880B-1E1B-DD93-6A56537E8BF3}"/>
              </a:ext>
            </a:extLst>
          </p:cNvPr>
          <p:cNvCxnSpPr/>
          <p:nvPr/>
        </p:nvCxnSpPr>
        <p:spPr>
          <a:xfrm>
            <a:off x="4512584" y="2806561"/>
            <a:ext cx="23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CasellaDiTesto 96">
            <a:extLst>
              <a:ext uri="{FF2B5EF4-FFF2-40B4-BE49-F238E27FC236}">
                <a16:creationId xmlns:a16="http://schemas.microsoft.com/office/drawing/2014/main" id="{EA12B05E-739F-63E1-1DDE-F20C5781FDF0}"/>
              </a:ext>
            </a:extLst>
          </p:cNvPr>
          <p:cNvSpPr txBox="1"/>
          <p:nvPr/>
        </p:nvSpPr>
        <p:spPr>
          <a:xfrm>
            <a:off x="3917659" y="1680105"/>
            <a:ext cx="231153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*</a:t>
            </a:r>
          </a:p>
        </p:txBody>
      </p:sp>
      <p:cxnSp>
        <p:nvCxnSpPr>
          <p:cNvPr id="98" name="Connettore diritto 97">
            <a:extLst>
              <a:ext uri="{FF2B5EF4-FFF2-40B4-BE49-F238E27FC236}">
                <a16:creationId xmlns:a16="http://schemas.microsoft.com/office/drawing/2014/main" id="{F3F1BEC6-5CEB-AADC-7D1A-C1EDCCEF58BB}"/>
              </a:ext>
            </a:extLst>
          </p:cNvPr>
          <p:cNvCxnSpPr/>
          <p:nvPr/>
        </p:nvCxnSpPr>
        <p:spPr>
          <a:xfrm>
            <a:off x="3914812" y="1816135"/>
            <a:ext cx="23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CasellaDiTesto 98">
            <a:extLst>
              <a:ext uri="{FF2B5EF4-FFF2-40B4-BE49-F238E27FC236}">
                <a16:creationId xmlns:a16="http://schemas.microsoft.com/office/drawing/2014/main" id="{84DD4BE0-8972-3FF7-D8D8-A0C7419BE5A0}"/>
              </a:ext>
            </a:extLst>
          </p:cNvPr>
          <p:cNvSpPr txBox="1"/>
          <p:nvPr/>
        </p:nvSpPr>
        <p:spPr>
          <a:xfrm>
            <a:off x="5108884" y="2330914"/>
            <a:ext cx="231153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*</a:t>
            </a:r>
          </a:p>
        </p:txBody>
      </p:sp>
      <p:cxnSp>
        <p:nvCxnSpPr>
          <p:cNvPr id="100" name="Connettore diritto 99">
            <a:extLst>
              <a:ext uri="{FF2B5EF4-FFF2-40B4-BE49-F238E27FC236}">
                <a16:creationId xmlns:a16="http://schemas.microsoft.com/office/drawing/2014/main" id="{252F9960-036D-BFDC-43E8-11093EB914D4}"/>
              </a:ext>
            </a:extLst>
          </p:cNvPr>
          <p:cNvCxnSpPr/>
          <p:nvPr/>
        </p:nvCxnSpPr>
        <p:spPr>
          <a:xfrm>
            <a:off x="5109484" y="2474881"/>
            <a:ext cx="23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95BB0BDE-79EB-95EF-D9D5-EE1372E3DB18}"/>
              </a:ext>
            </a:extLst>
          </p:cNvPr>
          <p:cNvCxnSpPr>
            <a:cxnSpLocks/>
          </p:cNvCxnSpPr>
          <p:nvPr/>
        </p:nvCxnSpPr>
        <p:spPr>
          <a:xfrm>
            <a:off x="16794" y="2834778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96DF7FF5-57A9-3A64-77A0-AA7F5D99D311}"/>
              </a:ext>
            </a:extLst>
          </p:cNvPr>
          <p:cNvCxnSpPr>
            <a:cxnSpLocks/>
          </p:cNvCxnSpPr>
          <p:nvPr/>
        </p:nvCxnSpPr>
        <p:spPr>
          <a:xfrm>
            <a:off x="16794" y="2866621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C120BC4-1981-E21C-B912-3E39209C30AF}"/>
              </a:ext>
            </a:extLst>
          </p:cNvPr>
          <p:cNvCxnSpPr>
            <a:cxnSpLocks/>
          </p:cNvCxnSpPr>
          <p:nvPr/>
        </p:nvCxnSpPr>
        <p:spPr>
          <a:xfrm>
            <a:off x="15216" y="2259296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DC57AFB6-B65A-D2D7-F66B-90C167467951}"/>
              </a:ext>
            </a:extLst>
          </p:cNvPr>
          <p:cNvCxnSpPr>
            <a:cxnSpLocks/>
          </p:cNvCxnSpPr>
          <p:nvPr/>
        </p:nvCxnSpPr>
        <p:spPr>
          <a:xfrm>
            <a:off x="15216" y="1551889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magine 15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6C6A4BD9-73E1-4A42-1D54-DBB88B0B93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" y="472561"/>
            <a:ext cx="216000" cy="216000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245CCE8-816B-35FB-7AEC-FAB7A896F390}"/>
              </a:ext>
            </a:extLst>
          </p:cNvPr>
          <p:cNvSpPr txBox="1"/>
          <p:nvPr/>
        </p:nvSpPr>
        <p:spPr>
          <a:xfrm>
            <a:off x="256793" y="463928"/>
            <a:ext cx="1431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ELEMENT SELECTION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4754474F-284D-F184-3794-7703030024EB}"/>
              </a:ext>
            </a:extLst>
          </p:cNvPr>
          <p:cNvCxnSpPr>
            <a:cxnSpLocks/>
          </p:cNvCxnSpPr>
          <p:nvPr/>
        </p:nvCxnSpPr>
        <p:spPr>
          <a:xfrm>
            <a:off x="16794" y="746522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1B369304-4148-50C6-5782-623B0483571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6614870"/>
            <a:ext cx="118148" cy="118148"/>
          </a:xfrm>
          <a:prstGeom prst="rect">
            <a:avLst/>
          </a:prstGeom>
        </p:spPr>
      </p:pic>
      <p:pic>
        <p:nvPicPr>
          <p:cNvPr id="21" name="Immagine 2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8A01452A-B963-03AB-5A0E-62CF2A7B3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6614870"/>
            <a:ext cx="118148" cy="118148"/>
          </a:xfrm>
          <a:prstGeom prst="rect">
            <a:avLst/>
          </a:prstGeom>
        </p:spPr>
      </p:pic>
      <p:pic>
        <p:nvPicPr>
          <p:cNvPr id="22" name="Immagine 2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38F0B53F-B15D-3608-F3F5-48F9C2D7F49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6465849"/>
            <a:ext cx="118148" cy="118148"/>
          </a:xfrm>
          <a:prstGeom prst="rect">
            <a:avLst/>
          </a:prstGeom>
        </p:spPr>
      </p:pic>
      <p:pic>
        <p:nvPicPr>
          <p:cNvPr id="24" name="Immagine 2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3B20F324-71EC-0D3F-F5EB-0579E7036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6465849"/>
            <a:ext cx="118148" cy="118148"/>
          </a:xfrm>
          <a:prstGeom prst="rect">
            <a:avLst/>
          </a:prstGeom>
        </p:spPr>
      </p:pic>
      <p:pic>
        <p:nvPicPr>
          <p:cNvPr id="25" name="Immagine 2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6C7CEB10-0093-955E-AAC5-612C111FA4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5834041"/>
            <a:ext cx="118148" cy="118148"/>
          </a:xfrm>
          <a:prstGeom prst="rect">
            <a:avLst/>
          </a:prstGeom>
        </p:spPr>
      </p:pic>
      <p:pic>
        <p:nvPicPr>
          <p:cNvPr id="37" name="Immagine 3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6B420E17-2FE1-C1DC-BAB8-B5E288D87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5834041"/>
            <a:ext cx="118148" cy="118148"/>
          </a:xfrm>
          <a:prstGeom prst="rect">
            <a:avLst/>
          </a:prstGeom>
        </p:spPr>
      </p:pic>
      <p:pic>
        <p:nvPicPr>
          <p:cNvPr id="38" name="Immagine 3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F2893B0B-0F5E-831A-BA18-CFEAFDE0CE8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6001549"/>
            <a:ext cx="118148" cy="118148"/>
          </a:xfrm>
          <a:prstGeom prst="rect">
            <a:avLst/>
          </a:prstGeom>
        </p:spPr>
      </p:pic>
      <p:pic>
        <p:nvPicPr>
          <p:cNvPr id="39" name="Immagine 3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BAD16281-C050-9305-BDF9-EE8BD996BE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6001549"/>
            <a:ext cx="118148" cy="118148"/>
          </a:xfrm>
          <a:prstGeom prst="rect">
            <a:avLst/>
          </a:prstGeom>
        </p:spPr>
      </p:pic>
      <p:sp>
        <p:nvSpPr>
          <p:cNvPr id="40" name="Rettangolo 39">
            <a:extLst>
              <a:ext uri="{FF2B5EF4-FFF2-40B4-BE49-F238E27FC236}">
                <a16:creationId xmlns:a16="http://schemas.microsoft.com/office/drawing/2014/main" id="{B98D001A-2474-9F4D-D26F-1CA86C758F3A}"/>
              </a:ext>
            </a:extLst>
          </p:cNvPr>
          <p:cNvSpPr/>
          <p:nvPr/>
        </p:nvSpPr>
        <p:spPr>
          <a:xfrm>
            <a:off x="0" y="0"/>
            <a:ext cx="12192000" cy="2373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Alert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Performance and Quality - Stats Analysis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Performance and Quality - Time series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Epidemiological  Data - Time series           Preferred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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3CECE73-D643-58C6-BCD4-D7EE9F417B5E}"/>
              </a:ext>
            </a:extLst>
          </p:cNvPr>
          <p:cNvSpPr txBox="1"/>
          <p:nvPr/>
        </p:nvSpPr>
        <p:spPr>
          <a:xfrm>
            <a:off x="9914860" y="389655"/>
            <a:ext cx="2264864" cy="2708434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  for ED episode attributes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Patient's age 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Patient's sex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Arrival mode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Triage priority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Main problem at triage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outcome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diagnosis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Admission specialty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 for ED organization attributes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type</a:t>
            </a:r>
          </a:p>
          <a:p>
            <a:pPr lvl="0"/>
            <a:r>
              <a:rPr lang="en-GB" sz="1000" noProof="0" dirty="0">
                <a:solidFill>
                  <a:prstClr val="black"/>
                </a:solidFill>
              </a:rPr>
              <a:t>☐ ED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n. of beds ranges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EC78C7-653A-31C0-DF37-C33BB9AE2DA1}"/>
              </a:ext>
            </a:extLst>
          </p:cNvPr>
          <p:cNvSpPr txBox="1"/>
          <p:nvPr/>
        </p:nvSpPr>
        <p:spPr>
          <a:xfrm>
            <a:off x="10213996" y="428517"/>
            <a:ext cx="6543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</a:t>
            </a: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C9965D8A-5600-D6C5-38E4-B106E618165A}"/>
              </a:ext>
            </a:extLst>
          </p:cNvPr>
          <p:cNvCxnSpPr>
            <a:cxnSpLocks/>
          </p:cNvCxnSpPr>
          <p:nvPr/>
        </p:nvCxnSpPr>
        <p:spPr>
          <a:xfrm flipV="1">
            <a:off x="9914860" y="710149"/>
            <a:ext cx="2264864" cy="96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0B9ED09E-4F87-C82C-7A56-F9C04850C7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72" y="463928"/>
            <a:ext cx="216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7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5D7D8-9243-09F5-1867-0875D7FD0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Tabella 26">
            <a:extLst>
              <a:ext uri="{FF2B5EF4-FFF2-40B4-BE49-F238E27FC236}">
                <a16:creationId xmlns:a16="http://schemas.microsoft.com/office/drawing/2014/main" id="{AEEAE977-BBDB-20AE-1FD1-3F8B7BCA7C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564437"/>
              </p:ext>
            </p:extLst>
          </p:nvPr>
        </p:nvGraphicFramePr>
        <p:xfrm>
          <a:off x="4010529" y="959771"/>
          <a:ext cx="3357967" cy="28091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341">
                  <a:extLst>
                    <a:ext uri="{9D8B030D-6E8A-4147-A177-3AD203B41FA5}">
                      <a16:colId xmlns:a16="http://schemas.microsoft.com/office/drawing/2014/main" val="1697044146"/>
                    </a:ext>
                  </a:extLst>
                </a:gridCol>
                <a:gridCol w="1076313">
                  <a:extLst>
                    <a:ext uri="{9D8B030D-6E8A-4147-A177-3AD203B41FA5}">
                      <a16:colId xmlns:a16="http://schemas.microsoft.com/office/drawing/2014/main" val="4098831203"/>
                    </a:ext>
                  </a:extLst>
                </a:gridCol>
                <a:gridCol w="1076313">
                  <a:extLst>
                    <a:ext uri="{9D8B030D-6E8A-4147-A177-3AD203B41FA5}">
                      <a16:colId xmlns:a16="http://schemas.microsoft.com/office/drawing/2014/main" val="2701714889"/>
                    </a:ext>
                  </a:extLst>
                </a:gridCol>
              </a:tblGrid>
              <a:tr h="255376">
                <a:tc>
                  <a:txBody>
                    <a:bodyPr/>
                    <a:lstStyle/>
                    <a:p>
                      <a:endParaRPr lang="en-GB" sz="800" b="1" noProof="0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b="1" noProof="0" dirty="0"/>
                        <a:t>First Period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b="1" noProof="0" dirty="0"/>
                        <a:t>Second Period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8223577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r>
                        <a:rPr lang="en-GB" sz="800" b="1" noProof="0" dirty="0" err="1"/>
                        <a:t>Lenght</a:t>
                      </a:r>
                      <a:r>
                        <a:rPr lang="en-GB" sz="800" b="1" noProof="0" dirty="0"/>
                        <a:t> of visit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800" b="1" noProof="0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800" b="1" noProof="0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2481481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r>
                        <a:rPr lang="en-GB" sz="800" noProof="0" dirty="0"/>
                        <a:t>Mean (SD)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53 (15)</a:t>
                      </a:r>
                    </a:p>
                  </a:txBody>
                  <a:tcPr marL="7620" marR="7620" marT="762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46 (13)</a:t>
                      </a:r>
                    </a:p>
                  </a:txBody>
                  <a:tcPr marL="7620" marR="7620" marT="762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3693326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r>
                        <a:rPr lang="en-GB" sz="800" noProof="0" dirty="0"/>
                        <a:t>Median (Q1, Q3)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52 (35, 67)</a:t>
                      </a:r>
                    </a:p>
                  </a:txBody>
                  <a:tcPr marL="7620" marR="7620" marT="762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48 (31,66)</a:t>
                      </a:r>
                    </a:p>
                  </a:txBody>
                  <a:tcPr marL="7620" marR="7620" marT="762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3974137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r>
                        <a:rPr lang="en-GB" sz="800" noProof="0" dirty="0"/>
                        <a:t>Min, Max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3, 94</a:t>
                      </a:r>
                    </a:p>
                  </a:txBody>
                  <a:tcPr marL="7620" marR="7620" marT="762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1,93</a:t>
                      </a:r>
                    </a:p>
                  </a:txBody>
                  <a:tcPr marL="7620" marR="7620" marT="762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0654856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noProof="0" dirty="0"/>
                        <a:t>ED outcome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252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GB" sz="800" b="0" i="0" u="none" strike="noStrike" noProof="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326477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Admitted</a:t>
                      </a:r>
                    </a:p>
                  </a:txBody>
                  <a:tcPr marL="9000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34 (13%)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28 (14%)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2232650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Discharged</a:t>
                      </a:r>
                    </a:p>
                  </a:txBody>
                  <a:tcPr marL="9000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198 (78%)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211 (77%)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8836149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Transferred</a:t>
                      </a:r>
                    </a:p>
                  </a:txBody>
                  <a:tcPr marL="9000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 (0,5%)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3 (0,5%)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3580418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Abandon before visit</a:t>
                      </a:r>
                    </a:p>
                  </a:txBody>
                  <a:tcPr marL="9000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15 (6%)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18 (6%)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5341276"/>
                  </a:ext>
                </a:extLst>
              </a:tr>
              <a:tr h="255376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Abandon after visit</a:t>
                      </a:r>
                    </a:p>
                  </a:txBody>
                  <a:tcPr marL="9000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4 (2%)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GB" sz="800" noProof="0" dirty="0">
                          <a:effectLst/>
                        </a:rPr>
                        <a:t>2 (2%)</a:t>
                      </a:r>
                    </a:p>
                  </a:txBody>
                  <a:tcPr marL="19050" marR="19050" marT="12700" marB="127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5343861"/>
                  </a:ext>
                </a:extLst>
              </a:tr>
            </a:tbl>
          </a:graphicData>
        </a:graphic>
      </p:graphicFrame>
      <p:sp>
        <p:nvSpPr>
          <p:cNvPr id="31" name="Rettangolo 30">
            <a:extLst>
              <a:ext uri="{FF2B5EF4-FFF2-40B4-BE49-F238E27FC236}">
                <a16:creationId xmlns:a16="http://schemas.microsoft.com/office/drawing/2014/main" id="{7974070C-D119-9949-1232-7C0AFD9644BD}"/>
              </a:ext>
            </a:extLst>
          </p:cNvPr>
          <p:cNvSpPr/>
          <p:nvPr/>
        </p:nvSpPr>
        <p:spPr>
          <a:xfrm>
            <a:off x="4438" y="389655"/>
            <a:ext cx="1971106" cy="638104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9" name="Elemento grafico 68" descr="Download con riempimento a tinta unita">
            <a:extLst>
              <a:ext uri="{FF2B5EF4-FFF2-40B4-BE49-F238E27FC236}">
                <a16:creationId xmlns:a16="http://schemas.microsoft.com/office/drawing/2014/main" id="{8AA33CF9-DF7E-E69D-6791-BA0600E63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56144" y="391117"/>
            <a:ext cx="295157" cy="295157"/>
          </a:xfrm>
          <a:prstGeom prst="rect">
            <a:avLst/>
          </a:prstGeom>
        </p:spPr>
      </p:pic>
      <p:pic>
        <p:nvPicPr>
          <p:cNvPr id="70" name="Elemento grafico 69" descr="Stella contorno">
            <a:extLst>
              <a:ext uri="{FF2B5EF4-FFF2-40B4-BE49-F238E27FC236}">
                <a16:creationId xmlns:a16="http://schemas.microsoft.com/office/drawing/2014/main" id="{831893DC-C8A7-31E7-C1B3-2DD7BE193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13707" y="432495"/>
            <a:ext cx="212400" cy="2124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E2FC493-EE93-4140-41DB-D5A7C0D9A810}"/>
              </a:ext>
            </a:extLst>
          </p:cNvPr>
          <p:cNvSpPr txBox="1"/>
          <p:nvPr/>
        </p:nvSpPr>
        <p:spPr>
          <a:xfrm>
            <a:off x="5230449" y="345094"/>
            <a:ext cx="12282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visit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outcome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(N. of cases = 815)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1B7E31BB-1F1E-327A-7B90-CD91D97BCE3B}"/>
              </a:ext>
            </a:extLst>
          </p:cNvPr>
          <p:cNvCxnSpPr>
            <a:cxnSpLocks/>
          </p:cNvCxnSpPr>
          <p:nvPr/>
        </p:nvCxnSpPr>
        <p:spPr>
          <a:xfrm>
            <a:off x="177049" y="1287091"/>
            <a:ext cx="1485364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e 22">
            <a:extLst>
              <a:ext uri="{FF2B5EF4-FFF2-40B4-BE49-F238E27FC236}">
                <a16:creationId xmlns:a16="http://schemas.microsoft.com/office/drawing/2014/main" id="{3E1637D7-339B-ACE1-E814-D26CA6570E03}"/>
              </a:ext>
            </a:extLst>
          </p:cNvPr>
          <p:cNvSpPr/>
          <p:nvPr/>
        </p:nvSpPr>
        <p:spPr>
          <a:xfrm>
            <a:off x="1190424" y="1255388"/>
            <a:ext cx="63407" cy="63407"/>
          </a:xfrm>
          <a:prstGeom prst="ellipse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54933B0-D935-B2E0-7836-DDC6B5C7A418}"/>
              </a:ext>
            </a:extLst>
          </p:cNvPr>
          <p:cNvSpPr txBox="1"/>
          <p:nvPr/>
        </p:nvSpPr>
        <p:spPr>
          <a:xfrm>
            <a:off x="83777" y="1314790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01/01/2021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63FEA89-05E3-6397-1940-D484536CEEDD}"/>
              </a:ext>
            </a:extLst>
          </p:cNvPr>
          <p:cNvSpPr txBox="1"/>
          <p:nvPr/>
        </p:nvSpPr>
        <p:spPr>
          <a:xfrm>
            <a:off x="1256653" y="1314790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31/12/2023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BB8C264-8BE1-5B5D-B88F-399C157D89C9}"/>
              </a:ext>
            </a:extLst>
          </p:cNvPr>
          <p:cNvSpPr txBox="1"/>
          <p:nvPr/>
        </p:nvSpPr>
        <p:spPr>
          <a:xfrm>
            <a:off x="22379" y="864000"/>
            <a:ext cx="848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First period</a:t>
            </a: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182A4F23-2FAA-C748-2A61-F418DE894435}"/>
              </a:ext>
            </a:extLst>
          </p:cNvPr>
          <p:cNvCxnSpPr/>
          <p:nvPr/>
        </p:nvCxnSpPr>
        <p:spPr>
          <a:xfrm>
            <a:off x="155903" y="1988421"/>
            <a:ext cx="1485364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DFBEE451-DC0E-2E51-54FD-24BDDE31A5B3}"/>
              </a:ext>
            </a:extLst>
          </p:cNvPr>
          <p:cNvSpPr txBox="1"/>
          <p:nvPr/>
        </p:nvSpPr>
        <p:spPr>
          <a:xfrm>
            <a:off x="62631" y="202012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01/01/2021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26DB2F5-DCF0-FD54-E144-ED4690790CE4}"/>
              </a:ext>
            </a:extLst>
          </p:cNvPr>
          <p:cNvSpPr txBox="1"/>
          <p:nvPr/>
        </p:nvSpPr>
        <p:spPr>
          <a:xfrm>
            <a:off x="1235507" y="202012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31/12/2023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5D0DFF5F-9156-3F33-EEC1-30EEED3077DF}"/>
              </a:ext>
            </a:extLst>
          </p:cNvPr>
          <p:cNvSpPr txBox="1"/>
          <p:nvPr/>
        </p:nvSpPr>
        <p:spPr>
          <a:xfrm>
            <a:off x="7816" y="1612633"/>
            <a:ext cx="1027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Second period</a:t>
            </a:r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BD01F78C-A9DD-0C33-BB44-F81CC3AAC7D7}"/>
              </a:ext>
            </a:extLst>
          </p:cNvPr>
          <p:cNvSpPr/>
          <p:nvPr/>
        </p:nvSpPr>
        <p:spPr>
          <a:xfrm>
            <a:off x="758208" y="1255388"/>
            <a:ext cx="63407" cy="63407"/>
          </a:xfrm>
          <a:prstGeom prst="ellipse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21598882-1E42-EAC6-F588-8A829FC89BF8}"/>
              </a:ext>
            </a:extLst>
          </p:cNvPr>
          <p:cNvSpPr txBox="1"/>
          <p:nvPr/>
        </p:nvSpPr>
        <p:spPr>
          <a:xfrm>
            <a:off x="546149" y="1070259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01/01/2023</a:t>
            </a:r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0B4683E7-A83A-FF6D-4F26-5B06DF3C440D}"/>
              </a:ext>
            </a:extLst>
          </p:cNvPr>
          <p:cNvCxnSpPr>
            <a:cxnSpLocks/>
            <a:stCxn id="38" idx="6"/>
            <a:endCxn id="23" idx="2"/>
          </p:cNvCxnSpPr>
          <p:nvPr/>
        </p:nvCxnSpPr>
        <p:spPr>
          <a:xfrm>
            <a:off x="821615" y="1287092"/>
            <a:ext cx="368809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400EBB1E-6A41-757F-AD1D-E1EC37445640}"/>
              </a:ext>
            </a:extLst>
          </p:cNvPr>
          <p:cNvSpPr txBox="1"/>
          <p:nvPr/>
        </p:nvSpPr>
        <p:spPr>
          <a:xfrm>
            <a:off x="11805" y="2423646"/>
            <a:ext cx="183167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Hospitals comparison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Ovale 48">
            <a:extLst>
              <a:ext uri="{FF2B5EF4-FFF2-40B4-BE49-F238E27FC236}">
                <a16:creationId xmlns:a16="http://schemas.microsoft.com/office/drawing/2014/main" id="{44EE17C5-4300-560C-A43E-E559778A86B6}"/>
              </a:ext>
            </a:extLst>
          </p:cNvPr>
          <p:cNvSpPr/>
          <p:nvPr/>
        </p:nvSpPr>
        <p:spPr>
          <a:xfrm>
            <a:off x="1641267" y="1959402"/>
            <a:ext cx="63407" cy="63407"/>
          </a:xfrm>
          <a:prstGeom prst="ellipse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Ovale 49">
            <a:extLst>
              <a:ext uri="{FF2B5EF4-FFF2-40B4-BE49-F238E27FC236}">
                <a16:creationId xmlns:a16="http://schemas.microsoft.com/office/drawing/2014/main" id="{EB69BCF1-CA15-5556-C808-FBF5207C756F}"/>
              </a:ext>
            </a:extLst>
          </p:cNvPr>
          <p:cNvSpPr/>
          <p:nvPr/>
        </p:nvSpPr>
        <p:spPr>
          <a:xfrm>
            <a:off x="1209051" y="1959402"/>
            <a:ext cx="63407" cy="63407"/>
          </a:xfrm>
          <a:prstGeom prst="ellipse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56934CFE-F2F6-7437-5D9F-379074963685}"/>
              </a:ext>
            </a:extLst>
          </p:cNvPr>
          <p:cNvCxnSpPr>
            <a:cxnSpLocks/>
            <a:stCxn id="50" idx="6"/>
            <a:endCxn id="49" idx="2"/>
          </p:cNvCxnSpPr>
          <p:nvPr/>
        </p:nvCxnSpPr>
        <p:spPr>
          <a:xfrm>
            <a:off x="1272458" y="1991106"/>
            <a:ext cx="368809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2B3D3E3-543B-4084-6FE0-4594A9BA8324}"/>
              </a:ext>
            </a:extLst>
          </p:cNvPr>
          <p:cNvSpPr txBox="1"/>
          <p:nvPr/>
        </p:nvSpPr>
        <p:spPr>
          <a:xfrm>
            <a:off x="0" y="3034130"/>
            <a:ext cx="2004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Variables for ED episode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wait for visit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visit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stay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boarding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Dimensions for ED episode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Patient's age range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Patient's sex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Arrival mode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Triage priority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Main problem at triage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outcome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diagnosis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Admission specialty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Variables for ED organization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Overcrowding measure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Boarding measure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Dimensions for ED organization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type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n. of beds ranges</a:t>
            </a:r>
          </a:p>
        </p:txBody>
      </p:sp>
      <p:pic>
        <p:nvPicPr>
          <p:cNvPr id="4" name="Immagine 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65169EFE-A897-9391-D17B-EB67C25CAEC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931683"/>
            <a:ext cx="118148" cy="118148"/>
          </a:xfrm>
          <a:prstGeom prst="rect">
            <a:avLst/>
          </a:prstGeom>
        </p:spPr>
      </p:pic>
      <p:pic>
        <p:nvPicPr>
          <p:cNvPr id="5" name="Immagine 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F141AE37-7E9C-855D-E00E-2286DF65F1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931683"/>
            <a:ext cx="118148" cy="118148"/>
          </a:xfrm>
          <a:prstGeom prst="rect">
            <a:avLst/>
          </a:prstGeom>
        </p:spPr>
      </p:pic>
      <p:pic>
        <p:nvPicPr>
          <p:cNvPr id="7" name="Immagine 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E48B5FD0-7B58-59A1-1C36-0CCA9A66F6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5080704"/>
            <a:ext cx="118148" cy="118148"/>
          </a:xfrm>
          <a:prstGeom prst="rect">
            <a:avLst/>
          </a:prstGeom>
        </p:spPr>
      </p:pic>
      <p:pic>
        <p:nvPicPr>
          <p:cNvPr id="8" name="Immagine 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68CFCE2-57E2-78BE-A706-C3C60221AA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5080704"/>
            <a:ext cx="118148" cy="118148"/>
          </a:xfrm>
          <a:prstGeom prst="rect">
            <a:avLst/>
          </a:prstGeom>
        </p:spPr>
      </p:pic>
      <p:pic>
        <p:nvPicPr>
          <p:cNvPr id="9" name="Immagine 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F4DC18E3-E704-0433-E1F3-98F468EA5CA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5229725"/>
            <a:ext cx="118148" cy="118148"/>
          </a:xfrm>
          <a:prstGeom prst="rect">
            <a:avLst/>
          </a:prstGeom>
        </p:spPr>
      </p:pic>
      <p:pic>
        <p:nvPicPr>
          <p:cNvPr id="10" name="Immagine 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B6D5B91-F0C2-036C-55AA-70C68B99D2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5229725"/>
            <a:ext cx="118148" cy="118148"/>
          </a:xfrm>
          <a:prstGeom prst="rect">
            <a:avLst/>
          </a:prstGeom>
        </p:spPr>
      </p:pic>
      <p:pic>
        <p:nvPicPr>
          <p:cNvPr id="11" name="Immagine 1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672F5DD1-748A-ACFF-ACFB-6289E326CB0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782662"/>
            <a:ext cx="118148" cy="118148"/>
          </a:xfrm>
          <a:prstGeom prst="rect">
            <a:avLst/>
          </a:prstGeom>
        </p:spPr>
      </p:pic>
      <p:pic>
        <p:nvPicPr>
          <p:cNvPr id="12" name="Immagine 1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3F5272D8-598D-E750-D073-4BCDAF49DD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782662"/>
            <a:ext cx="118148" cy="118148"/>
          </a:xfrm>
          <a:prstGeom prst="rect">
            <a:avLst/>
          </a:prstGeom>
        </p:spPr>
      </p:pic>
      <p:pic>
        <p:nvPicPr>
          <p:cNvPr id="13" name="Immagine 1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DBF665B-1BDE-FDC9-9445-F33D7EE2F45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633641"/>
            <a:ext cx="118148" cy="118148"/>
          </a:xfrm>
          <a:prstGeom prst="rect">
            <a:avLst/>
          </a:prstGeom>
        </p:spPr>
      </p:pic>
      <p:pic>
        <p:nvPicPr>
          <p:cNvPr id="14" name="Immagine 1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E8E3D64B-FEA4-D58C-C652-F8FF297C0F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633641"/>
            <a:ext cx="118148" cy="118148"/>
          </a:xfrm>
          <a:prstGeom prst="rect">
            <a:avLst/>
          </a:prstGeom>
        </p:spPr>
      </p:pic>
      <p:pic>
        <p:nvPicPr>
          <p:cNvPr id="15" name="Immagine 1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7B55DD3B-8189-BD39-2B63-3C95F88076B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484620"/>
            <a:ext cx="118148" cy="118148"/>
          </a:xfrm>
          <a:prstGeom prst="rect">
            <a:avLst/>
          </a:prstGeom>
        </p:spPr>
      </p:pic>
      <p:pic>
        <p:nvPicPr>
          <p:cNvPr id="18" name="Immagine 1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5F39D74B-0E8E-FBDE-FB2C-197B3673AC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484620"/>
            <a:ext cx="118148" cy="118148"/>
          </a:xfrm>
          <a:prstGeom prst="rect">
            <a:avLst/>
          </a:prstGeom>
        </p:spPr>
      </p:pic>
      <p:pic>
        <p:nvPicPr>
          <p:cNvPr id="19" name="Immagine 1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CFCFE4AA-68FC-3611-5B4B-11F4C005039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335599"/>
            <a:ext cx="118148" cy="118148"/>
          </a:xfrm>
          <a:prstGeom prst="rect">
            <a:avLst/>
          </a:prstGeom>
        </p:spPr>
      </p:pic>
      <p:pic>
        <p:nvPicPr>
          <p:cNvPr id="20" name="Immagine 1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3012D1D5-DD8A-2202-1F5A-0E190A14B6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335599"/>
            <a:ext cx="118148" cy="118148"/>
          </a:xfrm>
          <a:prstGeom prst="rect">
            <a:avLst/>
          </a:prstGeom>
        </p:spPr>
      </p:pic>
      <p:pic>
        <p:nvPicPr>
          <p:cNvPr id="21" name="Immagine 2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F0274A8A-85C5-375E-6318-74DB97C14E9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186578"/>
            <a:ext cx="118148" cy="118148"/>
          </a:xfrm>
          <a:prstGeom prst="rect">
            <a:avLst/>
          </a:prstGeom>
        </p:spPr>
      </p:pic>
      <p:pic>
        <p:nvPicPr>
          <p:cNvPr id="22" name="Immagine 2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473570E9-A855-981E-5AAD-28DA3BACC7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186578"/>
            <a:ext cx="118148" cy="118148"/>
          </a:xfrm>
          <a:prstGeom prst="rect">
            <a:avLst/>
          </a:prstGeom>
        </p:spPr>
      </p:pic>
      <p:pic>
        <p:nvPicPr>
          <p:cNvPr id="24" name="Immagine 2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3E92531-BE66-03AD-7670-192E8D03C0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703695"/>
            <a:ext cx="118148" cy="118148"/>
          </a:xfrm>
          <a:prstGeom prst="rect">
            <a:avLst/>
          </a:prstGeom>
        </p:spPr>
      </p:pic>
      <p:pic>
        <p:nvPicPr>
          <p:cNvPr id="25" name="Immagine 2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70E62185-083B-A787-4046-C6B42892B0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554674"/>
            <a:ext cx="118148" cy="118148"/>
          </a:xfrm>
          <a:prstGeom prst="rect">
            <a:avLst/>
          </a:prstGeom>
        </p:spPr>
      </p:pic>
      <p:pic>
        <p:nvPicPr>
          <p:cNvPr id="37" name="Immagine 3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0FA83D1B-F8A9-2356-B6E4-0203A4F6B4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405653"/>
            <a:ext cx="118148" cy="118148"/>
          </a:xfrm>
          <a:prstGeom prst="rect">
            <a:avLst/>
          </a:prstGeom>
        </p:spPr>
      </p:pic>
      <p:pic>
        <p:nvPicPr>
          <p:cNvPr id="41" name="Immagine 4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D0F79C83-740A-87E9-51E1-60D713FF9C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256632"/>
            <a:ext cx="118148" cy="118148"/>
          </a:xfrm>
          <a:prstGeom prst="rect">
            <a:avLst/>
          </a:prstGeom>
        </p:spPr>
      </p:pic>
      <p:pic>
        <p:nvPicPr>
          <p:cNvPr id="52" name="Immagine 5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F90659E2-4E3A-2268-EC8E-59636C2EBA4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6614870"/>
            <a:ext cx="118148" cy="118148"/>
          </a:xfrm>
          <a:prstGeom prst="rect">
            <a:avLst/>
          </a:prstGeom>
        </p:spPr>
      </p:pic>
      <p:pic>
        <p:nvPicPr>
          <p:cNvPr id="53" name="Immagine 5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54E80B82-E683-F325-A8FA-5D38215058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6614870"/>
            <a:ext cx="118148" cy="118148"/>
          </a:xfrm>
          <a:prstGeom prst="rect">
            <a:avLst/>
          </a:prstGeom>
        </p:spPr>
      </p:pic>
      <p:pic>
        <p:nvPicPr>
          <p:cNvPr id="54" name="Immagine 5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FB4E6FB4-E8DC-3670-7D2F-7357D0D93F6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6465849"/>
            <a:ext cx="118148" cy="118148"/>
          </a:xfrm>
          <a:prstGeom prst="rect">
            <a:avLst/>
          </a:prstGeom>
        </p:spPr>
      </p:pic>
      <p:pic>
        <p:nvPicPr>
          <p:cNvPr id="55" name="Immagine 5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49085C92-E0E8-E857-E631-5088B438F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6465849"/>
            <a:ext cx="118148" cy="118148"/>
          </a:xfrm>
          <a:prstGeom prst="rect">
            <a:avLst/>
          </a:prstGeom>
        </p:spPr>
      </p:pic>
      <p:pic>
        <p:nvPicPr>
          <p:cNvPr id="56" name="Immagine 55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05C79156-D69A-3CD5-F415-C3FA2816EC3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5834041"/>
            <a:ext cx="118148" cy="118148"/>
          </a:xfrm>
          <a:prstGeom prst="rect">
            <a:avLst/>
          </a:prstGeom>
        </p:spPr>
      </p:pic>
      <p:pic>
        <p:nvPicPr>
          <p:cNvPr id="57" name="Immagine 5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5B1D3DBD-A52A-909A-0718-186C26C059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5834041"/>
            <a:ext cx="118148" cy="118148"/>
          </a:xfrm>
          <a:prstGeom prst="rect">
            <a:avLst/>
          </a:prstGeom>
        </p:spPr>
      </p:pic>
      <p:sp>
        <p:nvSpPr>
          <p:cNvPr id="58" name="Ovale 57">
            <a:extLst>
              <a:ext uri="{FF2B5EF4-FFF2-40B4-BE49-F238E27FC236}">
                <a16:creationId xmlns:a16="http://schemas.microsoft.com/office/drawing/2014/main" id="{FB148ED9-B9F4-B99A-29B2-1FF8070B4732}"/>
              </a:ext>
            </a:extLst>
          </p:cNvPr>
          <p:cNvSpPr/>
          <p:nvPr/>
        </p:nvSpPr>
        <p:spPr>
          <a:xfrm flipH="1">
            <a:off x="77788" y="3391822"/>
            <a:ext cx="144000" cy="1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9" name="Immagine 5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07C2326D-C6F2-CBD1-8787-ABE37E39D45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406892"/>
            <a:ext cx="118148" cy="118148"/>
          </a:xfrm>
          <a:prstGeom prst="rect">
            <a:avLst/>
          </a:prstGeom>
        </p:spPr>
      </p:pic>
      <p:pic>
        <p:nvPicPr>
          <p:cNvPr id="61" name="Immagine 6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0D610945-9E76-890C-BBFB-F6644917FF7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555913"/>
            <a:ext cx="118148" cy="118148"/>
          </a:xfrm>
          <a:prstGeom prst="rect">
            <a:avLst/>
          </a:prstGeom>
        </p:spPr>
      </p:pic>
      <p:pic>
        <p:nvPicPr>
          <p:cNvPr id="62" name="Immagine 6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02988896-9B03-3E91-9268-00D2A2EF30A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704934"/>
            <a:ext cx="118148" cy="118148"/>
          </a:xfrm>
          <a:prstGeom prst="rect">
            <a:avLst/>
          </a:prstGeom>
        </p:spPr>
      </p:pic>
      <p:pic>
        <p:nvPicPr>
          <p:cNvPr id="63" name="Immagine 6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7C943164-B4D5-B017-8BD2-0F9CAA2CA03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257871"/>
            <a:ext cx="118148" cy="118148"/>
          </a:xfrm>
          <a:prstGeom prst="rect">
            <a:avLst/>
          </a:prstGeom>
        </p:spPr>
      </p:pic>
      <p:sp>
        <p:nvSpPr>
          <p:cNvPr id="64" name="Ovale 63">
            <a:extLst>
              <a:ext uri="{FF2B5EF4-FFF2-40B4-BE49-F238E27FC236}">
                <a16:creationId xmlns:a16="http://schemas.microsoft.com/office/drawing/2014/main" id="{F6C2DB9B-BF20-36FB-9D23-BC80D11CE498}"/>
              </a:ext>
            </a:extLst>
          </p:cNvPr>
          <p:cNvSpPr/>
          <p:nvPr/>
        </p:nvSpPr>
        <p:spPr>
          <a:xfrm flipH="1">
            <a:off x="78460" y="4914641"/>
            <a:ext cx="144000" cy="1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0F33B99B-D1A2-89FC-C383-0F05383723B7}"/>
              </a:ext>
            </a:extLst>
          </p:cNvPr>
          <p:cNvSpPr txBox="1"/>
          <p:nvPr/>
        </p:nvSpPr>
        <p:spPr>
          <a:xfrm>
            <a:off x="975825" y="106625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15/06/2023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72537C12-B84B-E1F5-F7F4-C37E58FF4C9E}"/>
              </a:ext>
            </a:extLst>
          </p:cNvPr>
          <p:cNvSpPr txBox="1"/>
          <p:nvPr/>
        </p:nvSpPr>
        <p:spPr>
          <a:xfrm>
            <a:off x="1022767" y="180769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16/06/2023</a:t>
            </a:r>
          </a:p>
        </p:txBody>
      </p:sp>
      <p:cxnSp>
        <p:nvCxnSpPr>
          <p:cNvPr id="65" name="Connettore diritto 64">
            <a:extLst>
              <a:ext uri="{FF2B5EF4-FFF2-40B4-BE49-F238E27FC236}">
                <a16:creationId xmlns:a16="http://schemas.microsoft.com/office/drawing/2014/main" id="{2E34D460-652E-837C-3AC2-551B8BB60803}"/>
              </a:ext>
            </a:extLst>
          </p:cNvPr>
          <p:cNvCxnSpPr>
            <a:cxnSpLocks/>
          </p:cNvCxnSpPr>
          <p:nvPr/>
        </p:nvCxnSpPr>
        <p:spPr>
          <a:xfrm>
            <a:off x="16794" y="2834778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diritto 70">
            <a:extLst>
              <a:ext uri="{FF2B5EF4-FFF2-40B4-BE49-F238E27FC236}">
                <a16:creationId xmlns:a16="http://schemas.microsoft.com/office/drawing/2014/main" id="{1CE8FD72-CD2D-838C-88C3-62D384EA0DAB}"/>
              </a:ext>
            </a:extLst>
          </p:cNvPr>
          <p:cNvCxnSpPr>
            <a:cxnSpLocks/>
          </p:cNvCxnSpPr>
          <p:nvPr/>
        </p:nvCxnSpPr>
        <p:spPr>
          <a:xfrm>
            <a:off x="16794" y="2866621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diritto 71">
            <a:extLst>
              <a:ext uri="{FF2B5EF4-FFF2-40B4-BE49-F238E27FC236}">
                <a16:creationId xmlns:a16="http://schemas.microsoft.com/office/drawing/2014/main" id="{7E2D6690-B72E-7524-2E1E-CBE6429B2974}"/>
              </a:ext>
            </a:extLst>
          </p:cNvPr>
          <p:cNvCxnSpPr>
            <a:cxnSpLocks/>
          </p:cNvCxnSpPr>
          <p:nvPr/>
        </p:nvCxnSpPr>
        <p:spPr>
          <a:xfrm>
            <a:off x="15216" y="2259296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diritto 72">
            <a:extLst>
              <a:ext uri="{FF2B5EF4-FFF2-40B4-BE49-F238E27FC236}">
                <a16:creationId xmlns:a16="http://schemas.microsoft.com/office/drawing/2014/main" id="{D76029C1-8E08-E6B2-3B45-FC94F66EC77D}"/>
              </a:ext>
            </a:extLst>
          </p:cNvPr>
          <p:cNvCxnSpPr>
            <a:cxnSpLocks/>
          </p:cNvCxnSpPr>
          <p:nvPr/>
        </p:nvCxnSpPr>
        <p:spPr>
          <a:xfrm>
            <a:off x="15216" y="1551889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4" name="Immagine 7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BF3E6609-651A-6794-CBC9-5589DAB659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" y="472561"/>
            <a:ext cx="216000" cy="216000"/>
          </a:xfrm>
          <a:prstGeom prst="rect">
            <a:avLst/>
          </a:prstGeom>
        </p:spPr>
      </p:pic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1E34E12C-2DC5-A47F-2316-C5CBCF9D2843}"/>
              </a:ext>
            </a:extLst>
          </p:cNvPr>
          <p:cNvSpPr txBox="1"/>
          <p:nvPr/>
        </p:nvSpPr>
        <p:spPr>
          <a:xfrm>
            <a:off x="256793" y="463928"/>
            <a:ext cx="1431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ELEMENT SELECTION</a:t>
            </a:r>
          </a:p>
        </p:txBody>
      </p:sp>
      <p:cxnSp>
        <p:nvCxnSpPr>
          <p:cNvPr id="76" name="Connettore diritto 75">
            <a:extLst>
              <a:ext uri="{FF2B5EF4-FFF2-40B4-BE49-F238E27FC236}">
                <a16:creationId xmlns:a16="http://schemas.microsoft.com/office/drawing/2014/main" id="{313EEBB8-07E8-7EFD-BE4A-BAEFF2D646B2}"/>
              </a:ext>
            </a:extLst>
          </p:cNvPr>
          <p:cNvCxnSpPr>
            <a:cxnSpLocks/>
          </p:cNvCxnSpPr>
          <p:nvPr/>
        </p:nvCxnSpPr>
        <p:spPr>
          <a:xfrm>
            <a:off x="16794" y="746522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8" name="Immagine 7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4072D70-424F-082C-FA9F-B2AE649AF11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6001549"/>
            <a:ext cx="118148" cy="118148"/>
          </a:xfrm>
          <a:prstGeom prst="rect">
            <a:avLst/>
          </a:prstGeom>
        </p:spPr>
      </p:pic>
      <p:pic>
        <p:nvPicPr>
          <p:cNvPr id="79" name="Immagine 7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E8E6BBC1-6942-3967-39F3-8C601FE240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6001549"/>
            <a:ext cx="118148" cy="118148"/>
          </a:xfrm>
          <a:prstGeom prst="rect">
            <a:avLst/>
          </a:prstGeom>
        </p:spPr>
      </p:pic>
      <p:sp>
        <p:nvSpPr>
          <p:cNvPr id="80" name="Rettangolo 79">
            <a:extLst>
              <a:ext uri="{FF2B5EF4-FFF2-40B4-BE49-F238E27FC236}">
                <a16:creationId xmlns:a16="http://schemas.microsoft.com/office/drawing/2014/main" id="{CF6C8267-20D7-B26E-1FB3-08CEB57D9B8C}"/>
              </a:ext>
            </a:extLst>
          </p:cNvPr>
          <p:cNvSpPr/>
          <p:nvPr/>
        </p:nvSpPr>
        <p:spPr>
          <a:xfrm>
            <a:off x="0" y="0"/>
            <a:ext cx="12192000" cy="2373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Alert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Performance and Quality - Stats Analysis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Performance and Quality - Time series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Epidemiological  Data - Time series           Preferred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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B808D37-A30B-B72F-23AF-35A97B82598B}"/>
              </a:ext>
            </a:extLst>
          </p:cNvPr>
          <p:cNvSpPr txBox="1"/>
          <p:nvPr/>
        </p:nvSpPr>
        <p:spPr>
          <a:xfrm>
            <a:off x="9914860" y="389655"/>
            <a:ext cx="2264864" cy="2708434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  for ED episode attributes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Patient's age 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Patient's sex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Arrival mode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Triage priority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Main problem at triage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outcome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diagnosis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Admission specialty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 for ED organization attributes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type</a:t>
            </a:r>
          </a:p>
          <a:p>
            <a:pPr lvl="0"/>
            <a:r>
              <a:rPr lang="en-GB" sz="1000" noProof="0" dirty="0">
                <a:solidFill>
                  <a:prstClr val="black"/>
                </a:solidFill>
              </a:rPr>
              <a:t>☐ ED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n. of beds ranges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58CFA02-52A5-9442-48CA-6342A12203EF}"/>
              </a:ext>
            </a:extLst>
          </p:cNvPr>
          <p:cNvSpPr txBox="1"/>
          <p:nvPr/>
        </p:nvSpPr>
        <p:spPr>
          <a:xfrm>
            <a:off x="10213996" y="428517"/>
            <a:ext cx="6543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</a:t>
            </a:r>
          </a:p>
        </p:txBody>
      </p: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AF310FCF-05CC-CB43-A880-A3C1E1D15CDC}"/>
              </a:ext>
            </a:extLst>
          </p:cNvPr>
          <p:cNvCxnSpPr>
            <a:cxnSpLocks/>
          </p:cNvCxnSpPr>
          <p:nvPr/>
        </p:nvCxnSpPr>
        <p:spPr>
          <a:xfrm flipV="1">
            <a:off x="9914860" y="710149"/>
            <a:ext cx="2264864" cy="96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FAB374B0-E636-B59C-17E4-4F37908834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72" y="463928"/>
            <a:ext cx="216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34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D4206-BBA6-0803-F014-76FBC778E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01EB61-2FC8-F25B-8E33-12CF78D07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8" y="365125"/>
            <a:ext cx="9625897" cy="1325563"/>
          </a:xfrm>
        </p:spPr>
        <p:txBody>
          <a:bodyPr/>
          <a:lstStyle/>
          <a:p>
            <a:r>
              <a:rPr lang="en-GB" noProof="0" dirty="0"/>
              <a:t>Dashboard structure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A81EAC5C-322A-FAD5-1507-A5B46CC59EB8}"/>
              </a:ext>
            </a:extLst>
          </p:cNvPr>
          <p:cNvSpPr/>
          <p:nvPr/>
        </p:nvSpPr>
        <p:spPr>
          <a:xfrm>
            <a:off x="2912176" y="3701955"/>
            <a:ext cx="2603670" cy="90424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Alert page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(home page)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AA4FB56E-8EE0-F2EC-77E2-64D416E33F47}"/>
              </a:ext>
            </a:extLst>
          </p:cNvPr>
          <p:cNvSpPr/>
          <p:nvPr/>
        </p:nvSpPr>
        <p:spPr>
          <a:xfrm>
            <a:off x="6464912" y="5012140"/>
            <a:ext cx="2603670" cy="9042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Epidemiological  Data - Time series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16737A1E-37F0-5F73-BC1D-D6631740FC82}"/>
              </a:ext>
            </a:extLst>
          </p:cNvPr>
          <p:cNvCxnSpPr/>
          <p:nvPr/>
        </p:nvCxnSpPr>
        <p:spPr>
          <a:xfrm>
            <a:off x="6005015" y="1883391"/>
            <a:ext cx="0" cy="4699379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6D0897E-7EA5-C093-86CC-CFBE23849CFE}"/>
              </a:ext>
            </a:extLst>
          </p:cNvPr>
          <p:cNvSpPr txBox="1"/>
          <p:nvPr/>
        </p:nvSpPr>
        <p:spPr>
          <a:xfrm>
            <a:off x="3199278" y="1506022"/>
            <a:ext cx="2029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 TIME ALERTS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B6B9B7F-0ED1-33BC-4F0B-46BF9991A357}"/>
              </a:ext>
            </a:extLst>
          </p:cNvPr>
          <p:cNvSpPr txBox="1"/>
          <p:nvPr/>
        </p:nvSpPr>
        <p:spPr>
          <a:xfrm>
            <a:off x="6641375" y="1487231"/>
            <a:ext cx="225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 TERM ANALYSIS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69AFE449-3864-F66D-7B63-25D283BD0F11}"/>
              </a:ext>
            </a:extLst>
          </p:cNvPr>
          <p:cNvSpPr/>
          <p:nvPr/>
        </p:nvSpPr>
        <p:spPr>
          <a:xfrm>
            <a:off x="6464912" y="2391770"/>
            <a:ext cx="2603670" cy="90424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dk1"/>
                </a:solidFill>
              </a:rPr>
              <a:t>Performance and </a:t>
            </a:r>
            <a:r>
              <a:rPr lang="en-GB">
                <a:solidFill>
                  <a:schemeClr val="dk1"/>
                </a:solidFill>
              </a:rPr>
              <a:t>Quality - </a:t>
            </a:r>
            <a:r>
              <a:rPr lang="en-GB" dirty="0">
                <a:solidFill>
                  <a:schemeClr val="dk1"/>
                </a:solidFill>
              </a:rPr>
              <a:t>Stats Analysis 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62800082-8908-2090-3D5F-A493AD9FC813}"/>
              </a:ext>
            </a:extLst>
          </p:cNvPr>
          <p:cNvSpPr/>
          <p:nvPr/>
        </p:nvSpPr>
        <p:spPr>
          <a:xfrm>
            <a:off x="6464912" y="3701955"/>
            <a:ext cx="2603670" cy="904240"/>
          </a:xfrm>
          <a:prstGeom prst="roundRec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Performance and Quality - Time series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7060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46B63-98A8-A35C-F7AE-952AC07A1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ttangolo 74">
            <a:extLst>
              <a:ext uri="{FF2B5EF4-FFF2-40B4-BE49-F238E27FC236}">
                <a16:creationId xmlns:a16="http://schemas.microsoft.com/office/drawing/2014/main" id="{B2A561CF-305D-455F-F111-1DA5E11E05D2}"/>
              </a:ext>
            </a:extLst>
          </p:cNvPr>
          <p:cNvSpPr/>
          <p:nvPr/>
        </p:nvSpPr>
        <p:spPr>
          <a:xfrm>
            <a:off x="2644194" y="873673"/>
            <a:ext cx="6585064" cy="55932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F34C5906-34B8-D777-FFB3-4AB9B87B1AE8}"/>
              </a:ext>
            </a:extLst>
          </p:cNvPr>
          <p:cNvSpPr/>
          <p:nvPr/>
        </p:nvSpPr>
        <p:spPr>
          <a:xfrm>
            <a:off x="4438" y="389655"/>
            <a:ext cx="1965600" cy="638104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9" name="Elemento grafico 68" descr="Download con riempimento a tinta unita">
            <a:extLst>
              <a:ext uri="{FF2B5EF4-FFF2-40B4-BE49-F238E27FC236}">
                <a16:creationId xmlns:a16="http://schemas.microsoft.com/office/drawing/2014/main" id="{01C4A252-C059-3403-BA27-B7927D66D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2497" y="391117"/>
            <a:ext cx="295157" cy="295157"/>
          </a:xfrm>
          <a:prstGeom prst="rect">
            <a:avLst/>
          </a:prstGeom>
        </p:spPr>
      </p:pic>
      <p:pic>
        <p:nvPicPr>
          <p:cNvPr id="70" name="Elemento grafico 69" descr="Stella contorno">
            <a:extLst>
              <a:ext uri="{FF2B5EF4-FFF2-40B4-BE49-F238E27FC236}">
                <a16:creationId xmlns:a16="http://schemas.microsoft.com/office/drawing/2014/main" id="{2AE8AD8A-E4FC-9C2D-EE05-63B2E2792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40060" y="432495"/>
            <a:ext cx="212400" cy="2124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135301B-61B6-E6BF-E956-09820BF257A5}"/>
              </a:ext>
            </a:extLst>
          </p:cNvPr>
          <p:cNvSpPr txBox="1"/>
          <p:nvPr/>
        </p:nvSpPr>
        <p:spPr>
          <a:xfrm>
            <a:off x="5356802" y="345094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Arrival mode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(N. of cases = 412)</a:t>
            </a:r>
          </a:p>
        </p:txBody>
      </p:sp>
      <p:graphicFrame>
        <p:nvGraphicFramePr>
          <p:cNvPr id="65" name="Grafico 64">
            <a:extLst>
              <a:ext uri="{FF2B5EF4-FFF2-40B4-BE49-F238E27FC236}">
                <a16:creationId xmlns:a16="http://schemas.microsoft.com/office/drawing/2014/main" id="{070DEB00-F111-0751-8183-6FBA212607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8138423"/>
              </p:ext>
            </p:extLst>
          </p:nvPr>
        </p:nvGraphicFramePr>
        <p:xfrm>
          <a:off x="3834502" y="971733"/>
          <a:ext cx="5272519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72" name="Elemento grafico 71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EC3DC467-7917-5699-E2FD-95C9CCA5D2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6804393" y="1263511"/>
            <a:ext cx="334926" cy="334926"/>
          </a:xfrm>
          <a:prstGeom prst="rect">
            <a:avLst/>
          </a:prstGeom>
        </p:spPr>
      </p:pic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73958D4A-3580-D46B-0A61-C420447619E1}"/>
              </a:ext>
            </a:extLst>
          </p:cNvPr>
          <p:cNvSpPr txBox="1"/>
          <p:nvPr/>
        </p:nvSpPr>
        <p:spPr>
          <a:xfrm>
            <a:off x="6929265" y="804537"/>
            <a:ext cx="1124868" cy="46166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Self-presented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Week 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Value: 52  (81%)</a:t>
            </a:r>
          </a:p>
        </p:txBody>
      </p:sp>
      <p:graphicFrame>
        <p:nvGraphicFramePr>
          <p:cNvPr id="74" name="Grafico 73">
            <a:extLst>
              <a:ext uri="{FF2B5EF4-FFF2-40B4-BE49-F238E27FC236}">
                <a16:creationId xmlns:a16="http://schemas.microsoft.com/office/drawing/2014/main" id="{6E6C2A0E-283E-3AA7-67F2-17A9C46359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4149307"/>
              </p:ext>
            </p:extLst>
          </p:nvPr>
        </p:nvGraphicFramePr>
        <p:xfrm>
          <a:off x="3834502" y="3719308"/>
          <a:ext cx="5288114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5FC8D53F-AB56-7585-87D6-13D9C7342864}"/>
              </a:ext>
            </a:extLst>
          </p:cNvPr>
          <p:cNvSpPr txBox="1"/>
          <p:nvPr/>
        </p:nvSpPr>
        <p:spPr>
          <a:xfrm>
            <a:off x="2738057" y="2183337"/>
            <a:ext cx="848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First period</a:t>
            </a: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1BBE618C-527D-91E2-9019-5DEDE79325F6}"/>
              </a:ext>
            </a:extLst>
          </p:cNvPr>
          <p:cNvSpPr txBox="1"/>
          <p:nvPr/>
        </p:nvSpPr>
        <p:spPr>
          <a:xfrm>
            <a:off x="2738057" y="4802496"/>
            <a:ext cx="1027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Second period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0DAD9F7E-4918-C4DE-D4EA-73DC69F69F49}"/>
              </a:ext>
            </a:extLst>
          </p:cNvPr>
          <p:cNvCxnSpPr>
            <a:cxnSpLocks/>
          </p:cNvCxnSpPr>
          <p:nvPr/>
        </p:nvCxnSpPr>
        <p:spPr>
          <a:xfrm>
            <a:off x="177049" y="1287091"/>
            <a:ext cx="1485364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e 22">
            <a:extLst>
              <a:ext uri="{FF2B5EF4-FFF2-40B4-BE49-F238E27FC236}">
                <a16:creationId xmlns:a16="http://schemas.microsoft.com/office/drawing/2014/main" id="{2638808C-EA6A-EACA-A763-D3A62EB6C8E9}"/>
              </a:ext>
            </a:extLst>
          </p:cNvPr>
          <p:cNvSpPr/>
          <p:nvPr/>
        </p:nvSpPr>
        <p:spPr>
          <a:xfrm>
            <a:off x="648165" y="1255388"/>
            <a:ext cx="63407" cy="63407"/>
          </a:xfrm>
          <a:prstGeom prst="ellipse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297F700-5A6A-F519-8530-70BE5E1EDD66}"/>
              </a:ext>
            </a:extLst>
          </p:cNvPr>
          <p:cNvSpPr txBox="1"/>
          <p:nvPr/>
        </p:nvSpPr>
        <p:spPr>
          <a:xfrm>
            <a:off x="83777" y="1314790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01/01/2021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587B779-E86B-799E-CAB9-2CAFCC0C88FA}"/>
              </a:ext>
            </a:extLst>
          </p:cNvPr>
          <p:cNvSpPr txBox="1"/>
          <p:nvPr/>
        </p:nvSpPr>
        <p:spPr>
          <a:xfrm>
            <a:off x="1256653" y="1314790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31/12/2023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D71B886-873C-E592-19FE-5CCB259AA97E}"/>
              </a:ext>
            </a:extLst>
          </p:cNvPr>
          <p:cNvSpPr txBox="1"/>
          <p:nvPr/>
        </p:nvSpPr>
        <p:spPr>
          <a:xfrm>
            <a:off x="566684" y="1077103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31/03/2022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27A2B9B-4B43-2C09-A1A3-9C843F393210}"/>
              </a:ext>
            </a:extLst>
          </p:cNvPr>
          <p:cNvSpPr txBox="1"/>
          <p:nvPr/>
        </p:nvSpPr>
        <p:spPr>
          <a:xfrm>
            <a:off x="22379" y="864000"/>
            <a:ext cx="848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First period</a:t>
            </a: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61B0CD2E-E530-B5E1-355B-A0B47F6D057A}"/>
              </a:ext>
            </a:extLst>
          </p:cNvPr>
          <p:cNvCxnSpPr/>
          <p:nvPr/>
        </p:nvCxnSpPr>
        <p:spPr>
          <a:xfrm>
            <a:off x="155903" y="1988421"/>
            <a:ext cx="1485364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B8D9CD0-CC5C-EAEC-C45D-EEAA8DDEB457}"/>
              </a:ext>
            </a:extLst>
          </p:cNvPr>
          <p:cNvSpPr txBox="1"/>
          <p:nvPr/>
        </p:nvSpPr>
        <p:spPr>
          <a:xfrm>
            <a:off x="62631" y="202012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01/01/2021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78E82A97-DD61-C42E-2407-BE7512E2ACF4}"/>
              </a:ext>
            </a:extLst>
          </p:cNvPr>
          <p:cNvSpPr txBox="1"/>
          <p:nvPr/>
        </p:nvSpPr>
        <p:spPr>
          <a:xfrm>
            <a:off x="1235507" y="202012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31/12/2023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0887919-880B-F66B-A8E5-CF40707677D0}"/>
              </a:ext>
            </a:extLst>
          </p:cNvPr>
          <p:cNvSpPr txBox="1"/>
          <p:nvPr/>
        </p:nvSpPr>
        <p:spPr>
          <a:xfrm>
            <a:off x="7816" y="1612633"/>
            <a:ext cx="1027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Second period</a:t>
            </a:r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F5DEE9FB-84BE-3E7A-23C3-3CF3EE6AC2D3}"/>
              </a:ext>
            </a:extLst>
          </p:cNvPr>
          <p:cNvSpPr/>
          <p:nvPr/>
        </p:nvSpPr>
        <p:spPr>
          <a:xfrm>
            <a:off x="460497" y="1255388"/>
            <a:ext cx="63407" cy="63407"/>
          </a:xfrm>
          <a:prstGeom prst="ellipse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3C57622B-D666-A02A-CB24-857B86733181}"/>
              </a:ext>
            </a:extLst>
          </p:cNvPr>
          <p:cNvSpPr txBox="1"/>
          <p:nvPr/>
        </p:nvSpPr>
        <p:spPr>
          <a:xfrm>
            <a:off x="114520" y="1070190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01/01/2022</a:t>
            </a:r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63C4E2D2-704D-1A98-6A0D-91EAC3BA91FE}"/>
              </a:ext>
            </a:extLst>
          </p:cNvPr>
          <p:cNvCxnSpPr>
            <a:cxnSpLocks/>
            <a:stCxn id="38" idx="6"/>
            <a:endCxn id="23" idx="2"/>
          </p:cNvCxnSpPr>
          <p:nvPr/>
        </p:nvCxnSpPr>
        <p:spPr>
          <a:xfrm>
            <a:off x="523904" y="1287092"/>
            <a:ext cx="124261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e 48">
            <a:extLst>
              <a:ext uri="{FF2B5EF4-FFF2-40B4-BE49-F238E27FC236}">
                <a16:creationId xmlns:a16="http://schemas.microsoft.com/office/drawing/2014/main" id="{EFAE6E41-E049-CCC6-E312-422EB8242CF8}"/>
              </a:ext>
            </a:extLst>
          </p:cNvPr>
          <p:cNvSpPr/>
          <p:nvPr/>
        </p:nvSpPr>
        <p:spPr>
          <a:xfrm>
            <a:off x="1176732" y="1948756"/>
            <a:ext cx="63407" cy="63407"/>
          </a:xfrm>
          <a:prstGeom prst="ellipse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Ovale 49">
            <a:extLst>
              <a:ext uri="{FF2B5EF4-FFF2-40B4-BE49-F238E27FC236}">
                <a16:creationId xmlns:a16="http://schemas.microsoft.com/office/drawing/2014/main" id="{71AF3E1B-AC0C-986C-9562-AEE16246859F}"/>
              </a:ext>
            </a:extLst>
          </p:cNvPr>
          <p:cNvSpPr/>
          <p:nvPr/>
        </p:nvSpPr>
        <p:spPr>
          <a:xfrm>
            <a:off x="1005015" y="1948756"/>
            <a:ext cx="63407" cy="63407"/>
          </a:xfrm>
          <a:prstGeom prst="ellipse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BF7CBFF6-D10B-7636-119C-1E4FCE0149CF}"/>
              </a:ext>
            </a:extLst>
          </p:cNvPr>
          <p:cNvCxnSpPr>
            <a:cxnSpLocks/>
            <a:stCxn id="50" idx="6"/>
            <a:endCxn id="49" idx="2"/>
          </p:cNvCxnSpPr>
          <p:nvPr/>
        </p:nvCxnSpPr>
        <p:spPr>
          <a:xfrm>
            <a:off x="1068422" y="1980460"/>
            <a:ext cx="108310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E51FFB3-C8E4-E334-103B-9DB44233E469}"/>
              </a:ext>
            </a:extLst>
          </p:cNvPr>
          <p:cNvSpPr txBox="1"/>
          <p:nvPr/>
        </p:nvSpPr>
        <p:spPr>
          <a:xfrm>
            <a:off x="0" y="3530001"/>
            <a:ext cx="20048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Variables for ED episode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wait for visit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(mean)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visit (mean)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stay (mean)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boarding (mean)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Dimensions for ED episode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Patient's age 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Patient's sex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☑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Arrival mode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Triage priority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Main problem at triage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outcome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diagnosis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Admission specialty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Variables for ED organization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Overcrowding measure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Boarding measure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34AF413-1602-3A7A-753D-CBEAF0467A74}"/>
              </a:ext>
            </a:extLst>
          </p:cNvPr>
          <p:cNvSpPr txBox="1"/>
          <p:nvPr/>
        </p:nvSpPr>
        <p:spPr>
          <a:xfrm>
            <a:off x="0" y="2422084"/>
            <a:ext cx="10356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Temporal unit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72960922-BF38-8E07-61ED-11AF6F7969D9}"/>
              </a:ext>
            </a:extLst>
          </p:cNvPr>
          <p:cNvSpPr txBox="1"/>
          <p:nvPr/>
        </p:nvSpPr>
        <p:spPr>
          <a:xfrm>
            <a:off x="0" y="2651388"/>
            <a:ext cx="1856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hour ☐ day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☑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week ☐ month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year ☐ day of the week </a:t>
            </a: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FF5BF97D-2164-A0D3-AE04-462040569B30}"/>
              </a:ext>
            </a:extLst>
          </p:cNvPr>
          <p:cNvSpPr txBox="1"/>
          <p:nvPr/>
        </p:nvSpPr>
        <p:spPr>
          <a:xfrm>
            <a:off x="1096015" y="1781652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31/03/2023</a:t>
            </a: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D9C93752-97EE-FE2B-D4B3-2CFC6762E049}"/>
              </a:ext>
            </a:extLst>
          </p:cNvPr>
          <p:cNvSpPr txBox="1"/>
          <p:nvPr/>
        </p:nvSpPr>
        <p:spPr>
          <a:xfrm>
            <a:off x="643851" y="1774739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01/01/2023</a:t>
            </a: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E931D7C9-FCD8-49D9-EDCE-F0CFAB753BB8}"/>
              </a:ext>
            </a:extLst>
          </p:cNvPr>
          <p:cNvSpPr txBox="1"/>
          <p:nvPr/>
        </p:nvSpPr>
        <p:spPr>
          <a:xfrm>
            <a:off x="9914860" y="389655"/>
            <a:ext cx="2264864" cy="347787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  for ED episode attributes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Patient's age 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Patient's sex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Arrival mode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Triage priority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Main problem at triage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outcome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diagnosis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Admission specialty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 for ED organization attributes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type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☑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ED n. of beds ranges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☑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1-10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☑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11-20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21-30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31-40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41-50</a:t>
            </a:r>
          </a:p>
        </p:txBody>
      </p:sp>
      <p:pic>
        <p:nvPicPr>
          <p:cNvPr id="83" name="Immagine 8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1932F6F-F497-3DE3-1CF3-E70459B01D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72" y="463928"/>
            <a:ext cx="216000" cy="216000"/>
          </a:xfrm>
          <a:prstGeom prst="rect">
            <a:avLst/>
          </a:prstGeom>
        </p:spPr>
      </p:pic>
      <p:cxnSp>
        <p:nvCxnSpPr>
          <p:cNvPr id="106" name="Connettore diritto 105">
            <a:extLst>
              <a:ext uri="{FF2B5EF4-FFF2-40B4-BE49-F238E27FC236}">
                <a16:creationId xmlns:a16="http://schemas.microsoft.com/office/drawing/2014/main" id="{9D005094-E32E-90B3-6BFC-DD7D706F448D}"/>
              </a:ext>
            </a:extLst>
          </p:cNvPr>
          <p:cNvCxnSpPr>
            <a:cxnSpLocks/>
          </p:cNvCxnSpPr>
          <p:nvPr/>
        </p:nvCxnSpPr>
        <p:spPr>
          <a:xfrm>
            <a:off x="14534" y="3270810"/>
            <a:ext cx="194801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Connettore diritto 106">
            <a:extLst>
              <a:ext uri="{FF2B5EF4-FFF2-40B4-BE49-F238E27FC236}">
                <a16:creationId xmlns:a16="http://schemas.microsoft.com/office/drawing/2014/main" id="{492C9F42-29A4-E82C-EF00-406CE63597AB}"/>
              </a:ext>
            </a:extLst>
          </p:cNvPr>
          <p:cNvCxnSpPr>
            <a:cxnSpLocks/>
          </p:cNvCxnSpPr>
          <p:nvPr/>
        </p:nvCxnSpPr>
        <p:spPr>
          <a:xfrm>
            <a:off x="14534" y="3302653"/>
            <a:ext cx="194801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onnettore diritto 107">
            <a:extLst>
              <a:ext uri="{FF2B5EF4-FFF2-40B4-BE49-F238E27FC236}">
                <a16:creationId xmlns:a16="http://schemas.microsoft.com/office/drawing/2014/main" id="{0BEEC7AB-783F-1423-E25D-DA4E2C73ECB1}"/>
              </a:ext>
            </a:extLst>
          </p:cNvPr>
          <p:cNvCxnSpPr>
            <a:cxnSpLocks/>
          </p:cNvCxnSpPr>
          <p:nvPr/>
        </p:nvCxnSpPr>
        <p:spPr>
          <a:xfrm>
            <a:off x="15216" y="2259296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Connettore diritto 108">
            <a:extLst>
              <a:ext uri="{FF2B5EF4-FFF2-40B4-BE49-F238E27FC236}">
                <a16:creationId xmlns:a16="http://schemas.microsoft.com/office/drawing/2014/main" id="{6EFE5044-7763-CB4C-DB01-B39BB5C63F98}"/>
              </a:ext>
            </a:extLst>
          </p:cNvPr>
          <p:cNvCxnSpPr>
            <a:cxnSpLocks/>
          </p:cNvCxnSpPr>
          <p:nvPr/>
        </p:nvCxnSpPr>
        <p:spPr>
          <a:xfrm>
            <a:off x="15216" y="1551889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0" name="Immagine 10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30ABEBEC-912F-5D40-BDE6-2D82007E5F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" y="472561"/>
            <a:ext cx="216000" cy="216000"/>
          </a:xfrm>
          <a:prstGeom prst="rect">
            <a:avLst/>
          </a:prstGeom>
        </p:spPr>
      </p:pic>
      <p:sp>
        <p:nvSpPr>
          <p:cNvPr id="111" name="CasellaDiTesto 110">
            <a:extLst>
              <a:ext uri="{FF2B5EF4-FFF2-40B4-BE49-F238E27FC236}">
                <a16:creationId xmlns:a16="http://schemas.microsoft.com/office/drawing/2014/main" id="{A19D5257-908D-E18D-FB75-0E8757F11709}"/>
              </a:ext>
            </a:extLst>
          </p:cNvPr>
          <p:cNvSpPr txBox="1"/>
          <p:nvPr/>
        </p:nvSpPr>
        <p:spPr>
          <a:xfrm>
            <a:off x="265891" y="463928"/>
            <a:ext cx="1431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ELEMENT SELECTION</a:t>
            </a:r>
          </a:p>
        </p:txBody>
      </p:sp>
      <p:cxnSp>
        <p:nvCxnSpPr>
          <p:cNvPr id="112" name="Connettore diritto 111">
            <a:extLst>
              <a:ext uri="{FF2B5EF4-FFF2-40B4-BE49-F238E27FC236}">
                <a16:creationId xmlns:a16="http://schemas.microsoft.com/office/drawing/2014/main" id="{7F24325C-8713-79A5-3FBB-D3C8DD63F95B}"/>
              </a:ext>
            </a:extLst>
          </p:cNvPr>
          <p:cNvCxnSpPr>
            <a:cxnSpLocks/>
          </p:cNvCxnSpPr>
          <p:nvPr/>
        </p:nvCxnSpPr>
        <p:spPr>
          <a:xfrm>
            <a:off x="16794" y="746522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CasellaDiTesto 112">
            <a:extLst>
              <a:ext uri="{FF2B5EF4-FFF2-40B4-BE49-F238E27FC236}">
                <a16:creationId xmlns:a16="http://schemas.microsoft.com/office/drawing/2014/main" id="{E4A0A238-7F4D-1F2E-68E7-F3FDB9408B43}"/>
              </a:ext>
            </a:extLst>
          </p:cNvPr>
          <p:cNvSpPr txBox="1"/>
          <p:nvPr/>
        </p:nvSpPr>
        <p:spPr>
          <a:xfrm>
            <a:off x="10213996" y="428517"/>
            <a:ext cx="6543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</a:t>
            </a:r>
          </a:p>
        </p:txBody>
      </p:sp>
      <p:cxnSp>
        <p:nvCxnSpPr>
          <p:cNvPr id="114" name="Connettore diritto 113">
            <a:extLst>
              <a:ext uri="{FF2B5EF4-FFF2-40B4-BE49-F238E27FC236}">
                <a16:creationId xmlns:a16="http://schemas.microsoft.com/office/drawing/2014/main" id="{C185F72A-3E66-AE42-7732-11D819768EEC}"/>
              </a:ext>
            </a:extLst>
          </p:cNvPr>
          <p:cNvCxnSpPr>
            <a:cxnSpLocks/>
          </p:cNvCxnSpPr>
          <p:nvPr/>
        </p:nvCxnSpPr>
        <p:spPr>
          <a:xfrm flipV="1">
            <a:off x="9914860" y="710149"/>
            <a:ext cx="2264864" cy="96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Rettangolo 115">
            <a:extLst>
              <a:ext uri="{FF2B5EF4-FFF2-40B4-BE49-F238E27FC236}">
                <a16:creationId xmlns:a16="http://schemas.microsoft.com/office/drawing/2014/main" id="{1784B004-B983-13B3-7102-BD7D34E19367}"/>
              </a:ext>
            </a:extLst>
          </p:cNvPr>
          <p:cNvSpPr/>
          <p:nvPr/>
        </p:nvSpPr>
        <p:spPr>
          <a:xfrm>
            <a:off x="0" y="0"/>
            <a:ext cx="12192000" cy="2373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Alert         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Performance and Quality - Stats Analysis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Performance and Quality - Time series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Epidemiological  Data - Time series           Preferred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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857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FC3B13-D33C-E008-9C70-6174A996C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8" y="365125"/>
            <a:ext cx="9625897" cy="1325563"/>
          </a:xfrm>
        </p:spPr>
        <p:txBody>
          <a:bodyPr/>
          <a:lstStyle/>
          <a:p>
            <a:r>
              <a:rPr lang="en-GB" noProof="0" dirty="0"/>
              <a:t>Context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576383-E3AF-98A0-862E-CE0E81FD8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37" y="1316616"/>
            <a:ext cx="11269971" cy="4571566"/>
          </a:xfrm>
          <a:solidFill>
            <a:schemeClr val="bg1"/>
          </a:solidFill>
        </p:spPr>
        <p:txBody>
          <a:bodyPr/>
          <a:lstStyle/>
          <a:p>
            <a:pPr algn="just"/>
            <a:r>
              <a:rPr lang="en-GB" sz="2400" noProof="0" dirty="0"/>
              <a:t>The dashboard must enable "Policymakers to promptly monitor specific </a:t>
            </a:r>
            <a:r>
              <a:rPr lang="en-GB" sz="2400" b="1" noProof="0" dirty="0"/>
              <a:t>phenomena </a:t>
            </a:r>
            <a:r>
              <a:rPr lang="en-GB" sz="2400" noProof="0" dirty="0"/>
              <a:t>in the</a:t>
            </a:r>
            <a:r>
              <a:rPr lang="en-GB" sz="2400" dirty="0"/>
              <a:t> EDs,</a:t>
            </a:r>
            <a:r>
              <a:rPr lang="en-GB" sz="2400" noProof="0" dirty="0"/>
              <a:t> from</a:t>
            </a:r>
            <a:r>
              <a:rPr lang="en-GB" sz="2400" b="1" noProof="0" dirty="0"/>
              <a:t> organisational </a:t>
            </a:r>
            <a:r>
              <a:rPr lang="en-GB" sz="2400" noProof="0" dirty="0"/>
              <a:t>(e.g. boarding time) and </a:t>
            </a:r>
            <a:r>
              <a:rPr lang="en-GB" sz="2400" b="1" noProof="0" dirty="0"/>
              <a:t>epidemiological</a:t>
            </a:r>
            <a:r>
              <a:rPr lang="en-GB" sz="2400" noProof="0" dirty="0"/>
              <a:t> (e.g. the emergence of infectious diseases) perspectives"</a:t>
            </a:r>
          </a:p>
          <a:p>
            <a:pPr algn="just"/>
            <a:endParaRPr lang="en-GB" sz="2400" noProof="0" dirty="0"/>
          </a:p>
          <a:p>
            <a:pPr algn="just"/>
            <a:r>
              <a:rPr lang="en-GB" sz="2400" noProof="0" dirty="0"/>
              <a:t>Requirements for the dashboard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sz="2400" dirty="0"/>
              <a:t>To allow the monitoring of an ED network at a </a:t>
            </a:r>
            <a:r>
              <a:rPr lang="en-US" sz="2400" b="1" dirty="0"/>
              <a:t>regional scale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GB" sz="2400" noProof="0" dirty="0"/>
              <a:t>To update information in </a:t>
            </a:r>
            <a:r>
              <a:rPr lang="en-GB" sz="2400" b="1" noProof="0" dirty="0"/>
              <a:t>near real-time </a:t>
            </a:r>
            <a:r>
              <a:rPr lang="en-GB" sz="2400" noProof="0" dirty="0"/>
              <a:t>for readiness and prompt decision-making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GB" sz="2400" noProof="0" dirty="0"/>
              <a:t>To support detailed </a:t>
            </a:r>
            <a:r>
              <a:rPr lang="en-GB" sz="2400" b="1" noProof="0" dirty="0"/>
              <a:t>performance and quality </a:t>
            </a:r>
            <a:r>
              <a:rPr lang="en-GB" sz="2400" noProof="0" dirty="0"/>
              <a:t>measures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GB" sz="2400" noProof="0" dirty="0"/>
              <a:t>To achieves </a:t>
            </a:r>
            <a:r>
              <a:rPr lang="en-GB" sz="2400" b="1" noProof="0" dirty="0"/>
              <a:t>originality</a:t>
            </a:r>
            <a:r>
              <a:rPr lang="en-GB" sz="2400" noProof="0" dirty="0"/>
              <a:t> and </a:t>
            </a:r>
            <a:r>
              <a:rPr lang="en-GB" sz="2400" b="1" noProof="0" dirty="0"/>
              <a:t>innovation</a:t>
            </a:r>
            <a:r>
              <a:rPr lang="en-GB" sz="2400" noProof="0" dirty="0"/>
              <a:t>, as requested by the EU reviewers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GB" sz="2400" noProof="0" dirty="0"/>
              <a:t>To provide </a:t>
            </a:r>
            <a:r>
              <a:rPr lang="en-GB" sz="2400" dirty="0"/>
              <a:t>u</a:t>
            </a:r>
            <a:r>
              <a:rPr lang="en-GB" sz="2400" noProof="0" dirty="0"/>
              <a:t>ser-centred, intuitive </a:t>
            </a:r>
            <a:r>
              <a:rPr lang="en-GB" sz="2400" b="1" noProof="0" dirty="0"/>
              <a:t>experience</a:t>
            </a:r>
          </a:p>
        </p:txBody>
      </p:sp>
    </p:spTree>
    <p:extLst>
      <p:ext uri="{BB962C8B-B14F-4D97-AF65-F5344CB8AC3E}">
        <p14:creationId xmlns:p14="http://schemas.microsoft.com/office/powerpoint/2010/main" val="1098184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C7A94-1C2C-C7DF-7AF8-B85790500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D063B7-5219-576D-3946-91259F2AC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8" y="365125"/>
            <a:ext cx="9625897" cy="1325563"/>
          </a:xfrm>
        </p:spPr>
        <p:txBody>
          <a:bodyPr/>
          <a:lstStyle/>
          <a:p>
            <a:r>
              <a:rPr lang="en-GB" noProof="0" dirty="0"/>
              <a:t>Dashboard structure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62DDCFCC-ACEE-0788-5FBE-77E3CA91CEE2}"/>
              </a:ext>
            </a:extLst>
          </p:cNvPr>
          <p:cNvSpPr/>
          <p:nvPr/>
        </p:nvSpPr>
        <p:spPr>
          <a:xfrm>
            <a:off x="2912176" y="3701955"/>
            <a:ext cx="2603670" cy="90424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noProof="0" dirty="0"/>
              <a:t>Alert page</a:t>
            </a:r>
          </a:p>
          <a:p>
            <a:pPr algn="ctr"/>
            <a:r>
              <a:rPr lang="en-GB" sz="1200" i="1" noProof="0" dirty="0"/>
              <a:t>(home page)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A1EC26DD-90D3-25DB-38D7-A9FBD34450B7}"/>
              </a:ext>
            </a:extLst>
          </p:cNvPr>
          <p:cNvSpPr/>
          <p:nvPr/>
        </p:nvSpPr>
        <p:spPr>
          <a:xfrm>
            <a:off x="6464912" y="2391770"/>
            <a:ext cx="2603670" cy="90424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dk1"/>
                </a:solidFill>
              </a:rPr>
              <a:t>Performance and </a:t>
            </a:r>
            <a:r>
              <a:rPr lang="en-GB">
                <a:solidFill>
                  <a:schemeClr val="dk1"/>
                </a:solidFill>
              </a:rPr>
              <a:t>Quality - </a:t>
            </a:r>
            <a:r>
              <a:rPr lang="en-GB" dirty="0">
                <a:solidFill>
                  <a:schemeClr val="dk1"/>
                </a:solidFill>
              </a:rPr>
              <a:t>Stats Analysis 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A0B9650B-08A5-787E-9689-8ED952ADF0CD}"/>
              </a:ext>
            </a:extLst>
          </p:cNvPr>
          <p:cNvSpPr/>
          <p:nvPr/>
        </p:nvSpPr>
        <p:spPr>
          <a:xfrm>
            <a:off x="6464912" y="3701955"/>
            <a:ext cx="2603670" cy="90424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Performance and Quality </a:t>
            </a:r>
            <a:r>
              <a:rPr lang="en-GB" noProof="0" dirty="0"/>
              <a:t>- Time series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7A4D111B-D78D-95EB-48EF-6B433AA28E34}"/>
              </a:ext>
            </a:extLst>
          </p:cNvPr>
          <p:cNvSpPr/>
          <p:nvPr/>
        </p:nvSpPr>
        <p:spPr>
          <a:xfrm>
            <a:off x="6464912" y="5012140"/>
            <a:ext cx="2603670" cy="904240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lt1"/>
                </a:solidFill>
              </a:rPr>
              <a:t>Epidemiological  Data - Time series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15CC888D-250B-4D4A-5B81-1921A9786DBB}"/>
              </a:ext>
            </a:extLst>
          </p:cNvPr>
          <p:cNvCxnSpPr/>
          <p:nvPr/>
        </p:nvCxnSpPr>
        <p:spPr>
          <a:xfrm>
            <a:off x="6005015" y="1883391"/>
            <a:ext cx="0" cy="4699379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A691FC6-E191-7B24-C3A7-BED1EFD0B9BF}"/>
              </a:ext>
            </a:extLst>
          </p:cNvPr>
          <p:cNvSpPr txBox="1"/>
          <p:nvPr/>
        </p:nvSpPr>
        <p:spPr>
          <a:xfrm>
            <a:off x="3199278" y="1506022"/>
            <a:ext cx="2029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REAL TIME ALERTS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A79156E-ABF7-B7FC-FF1F-D413997A7FA7}"/>
              </a:ext>
            </a:extLst>
          </p:cNvPr>
          <p:cNvSpPr txBox="1"/>
          <p:nvPr/>
        </p:nvSpPr>
        <p:spPr>
          <a:xfrm>
            <a:off x="6641375" y="1487231"/>
            <a:ext cx="225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noProof="0" dirty="0"/>
              <a:t>LONG TERM ANALYSIS</a:t>
            </a:r>
          </a:p>
        </p:txBody>
      </p:sp>
    </p:spTree>
    <p:extLst>
      <p:ext uri="{BB962C8B-B14F-4D97-AF65-F5344CB8AC3E}">
        <p14:creationId xmlns:p14="http://schemas.microsoft.com/office/powerpoint/2010/main" val="14580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8B5B6-BEE8-5FF1-9D3B-1FE1CDF1A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ttangolo 74">
            <a:extLst>
              <a:ext uri="{FF2B5EF4-FFF2-40B4-BE49-F238E27FC236}">
                <a16:creationId xmlns:a16="http://schemas.microsoft.com/office/drawing/2014/main" id="{23BED989-A975-8BA5-02B1-BC07520CD4B2}"/>
              </a:ext>
            </a:extLst>
          </p:cNvPr>
          <p:cNvSpPr/>
          <p:nvPr/>
        </p:nvSpPr>
        <p:spPr>
          <a:xfrm>
            <a:off x="2360778" y="873673"/>
            <a:ext cx="7301918" cy="55932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961BA939-E258-EFC6-6223-B82C2C42DCA2}"/>
              </a:ext>
            </a:extLst>
          </p:cNvPr>
          <p:cNvSpPr/>
          <p:nvPr/>
        </p:nvSpPr>
        <p:spPr>
          <a:xfrm>
            <a:off x="4438" y="389655"/>
            <a:ext cx="1965600" cy="638104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9" name="Elemento grafico 68" descr="Download con riempimento a tinta unita">
            <a:extLst>
              <a:ext uri="{FF2B5EF4-FFF2-40B4-BE49-F238E27FC236}">
                <a16:creationId xmlns:a16="http://schemas.microsoft.com/office/drawing/2014/main" id="{975BC7A6-FBD8-F51F-4C8C-57DF2FA4B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2497" y="391117"/>
            <a:ext cx="295157" cy="295157"/>
          </a:xfrm>
          <a:prstGeom prst="rect">
            <a:avLst/>
          </a:prstGeom>
        </p:spPr>
      </p:pic>
      <p:pic>
        <p:nvPicPr>
          <p:cNvPr id="70" name="Elemento grafico 69" descr="Stella contorno">
            <a:extLst>
              <a:ext uri="{FF2B5EF4-FFF2-40B4-BE49-F238E27FC236}">
                <a16:creationId xmlns:a16="http://schemas.microsoft.com/office/drawing/2014/main" id="{CF3DA2D6-BA1E-8962-E1AF-8FD57DEA3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40060" y="432495"/>
            <a:ext cx="212400" cy="2124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80CD107-DA23-D8B2-0192-022439ED4B87}"/>
              </a:ext>
            </a:extLst>
          </p:cNvPr>
          <p:cNvSpPr txBox="1"/>
          <p:nvPr/>
        </p:nvSpPr>
        <p:spPr>
          <a:xfrm>
            <a:off x="5356802" y="345094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Arrival mode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(N. of cases = 412)</a:t>
            </a:r>
          </a:p>
        </p:txBody>
      </p:sp>
      <p:graphicFrame>
        <p:nvGraphicFramePr>
          <p:cNvPr id="65" name="Grafico 64">
            <a:extLst>
              <a:ext uri="{FF2B5EF4-FFF2-40B4-BE49-F238E27FC236}">
                <a16:creationId xmlns:a16="http://schemas.microsoft.com/office/drawing/2014/main" id="{AB1369E2-A5B1-35A0-025C-B79CF99CB3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4807726"/>
              </p:ext>
            </p:extLst>
          </p:nvPr>
        </p:nvGraphicFramePr>
        <p:xfrm>
          <a:off x="3551087" y="971733"/>
          <a:ext cx="592445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72" name="Elemento grafico 71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31239DF5-735E-3CC6-5CCC-285340E6A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6892403" y="2554552"/>
            <a:ext cx="334926" cy="334926"/>
          </a:xfrm>
          <a:prstGeom prst="rect">
            <a:avLst/>
          </a:prstGeom>
        </p:spPr>
      </p:pic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6276F8CD-CCA4-EB4F-0D6C-E283902FCF3F}"/>
              </a:ext>
            </a:extLst>
          </p:cNvPr>
          <p:cNvSpPr txBox="1"/>
          <p:nvPr/>
        </p:nvSpPr>
        <p:spPr>
          <a:xfrm>
            <a:off x="7017275" y="2074190"/>
            <a:ext cx="1124868" cy="46166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Admitted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Week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Value: 5</a:t>
            </a:r>
          </a:p>
        </p:txBody>
      </p:sp>
      <p:graphicFrame>
        <p:nvGraphicFramePr>
          <p:cNvPr id="74" name="Grafico 73">
            <a:extLst>
              <a:ext uri="{FF2B5EF4-FFF2-40B4-BE49-F238E27FC236}">
                <a16:creationId xmlns:a16="http://schemas.microsoft.com/office/drawing/2014/main" id="{119DED77-509D-789E-EFB1-86424DE124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8152681"/>
              </p:ext>
            </p:extLst>
          </p:nvPr>
        </p:nvGraphicFramePr>
        <p:xfrm>
          <a:off x="3551086" y="3788717"/>
          <a:ext cx="5924451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C3267638-1260-FEA0-8D34-D3EC85DD1AA9}"/>
              </a:ext>
            </a:extLst>
          </p:cNvPr>
          <p:cNvSpPr txBox="1"/>
          <p:nvPr/>
        </p:nvSpPr>
        <p:spPr>
          <a:xfrm>
            <a:off x="2454641" y="2183337"/>
            <a:ext cx="848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First period</a:t>
            </a: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CE7BF9D9-6056-E6D1-6186-0AEDDB9EC63B}"/>
              </a:ext>
            </a:extLst>
          </p:cNvPr>
          <p:cNvSpPr txBox="1"/>
          <p:nvPr/>
        </p:nvSpPr>
        <p:spPr>
          <a:xfrm>
            <a:off x="2454641" y="4802496"/>
            <a:ext cx="1027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Second period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C4E15C29-71F5-2980-34AB-943144BB18C7}"/>
              </a:ext>
            </a:extLst>
          </p:cNvPr>
          <p:cNvCxnSpPr>
            <a:cxnSpLocks/>
          </p:cNvCxnSpPr>
          <p:nvPr/>
        </p:nvCxnSpPr>
        <p:spPr>
          <a:xfrm>
            <a:off x="177049" y="1287091"/>
            <a:ext cx="1485364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e 22">
            <a:extLst>
              <a:ext uri="{FF2B5EF4-FFF2-40B4-BE49-F238E27FC236}">
                <a16:creationId xmlns:a16="http://schemas.microsoft.com/office/drawing/2014/main" id="{CDC90877-7B0E-A3C8-0896-30E1A8A723D2}"/>
              </a:ext>
            </a:extLst>
          </p:cNvPr>
          <p:cNvSpPr/>
          <p:nvPr/>
        </p:nvSpPr>
        <p:spPr>
          <a:xfrm>
            <a:off x="648165" y="1255388"/>
            <a:ext cx="63407" cy="63407"/>
          </a:xfrm>
          <a:prstGeom prst="ellipse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3F8B626-E375-17B0-E701-1DB5016A757D}"/>
              </a:ext>
            </a:extLst>
          </p:cNvPr>
          <p:cNvSpPr txBox="1"/>
          <p:nvPr/>
        </p:nvSpPr>
        <p:spPr>
          <a:xfrm>
            <a:off x="83777" y="1314790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01/01/2021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DC6837C-05A2-1020-2C68-0E599C404DDA}"/>
              </a:ext>
            </a:extLst>
          </p:cNvPr>
          <p:cNvSpPr txBox="1"/>
          <p:nvPr/>
        </p:nvSpPr>
        <p:spPr>
          <a:xfrm>
            <a:off x="1256653" y="1314790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31/12/2023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5BFD763-AAE7-EA8C-95D1-5167226EF3C4}"/>
              </a:ext>
            </a:extLst>
          </p:cNvPr>
          <p:cNvSpPr txBox="1"/>
          <p:nvPr/>
        </p:nvSpPr>
        <p:spPr>
          <a:xfrm>
            <a:off x="566684" y="1077103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31/03/2022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E78822B-3C8F-BE60-A0D8-CF2B18396B12}"/>
              </a:ext>
            </a:extLst>
          </p:cNvPr>
          <p:cNvSpPr txBox="1"/>
          <p:nvPr/>
        </p:nvSpPr>
        <p:spPr>
          <a:xfrm>
            <a:off x="22379" y="864000"/>
            <a:ext cx="848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First period</a:t>
            </a: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67536C59-04C3-A7BA-59D6-F44BEEBC0C22}"/>
              </a:ext>
            </a:extLst>
          </p:cNvPr>
          <p:cNvCxnSpPr/>
          <p:nvPr/>
        </p:nvCxnSpPr>
        <p:spPr>
          <a:xfrm>
            <a:off x="155903" y="1988421"/>
            <a:ext cx="1485364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7DCFB29-4009-65F6-F9E8-9D480732BE53}"/>
              </a:ext>
            </a:extLst>
          </p:cNvPr>
          <p:cNvSpPr txBox="1"/>
          <p:nvPr/>
        </p:nvSpPr>
        <p:spPr>
          <a:xfrm>
            <a:off x="62631" y="202012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01/01/2021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C1B7B1F2-6F0F-81DB-9646-090FE316E1A4}"/>
              </a:ext>
            </a:extLst>
          </p:cNvPr>
          <p:cNvSpPr txBox="1"/>
          <p:nvPr/>
        </p:nvSpPr>
        <p:spPr>
          <a:xfrm>
            <a:off x="1235507" y="202012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31/12/2023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D63054F-2E26-9407-92B6-3675F9F6F1BD}"/>
              </a:ext>
            </a:extLst>
          </p:cNvPr>
          <p:cNvSpPr txBox="1"/>
          <p:nvPr/>
        </p:nvSpPr>
        <p:spPr>
          <a:xfrm>
            <a:off x="7816" y="1612633"/>
            <a:ext cx="1027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Second period</a:t>
            </a:r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93FDD995-ABAF-9493-F6B7-3F0BFC5EA1D9}"/>
              </a:ext>
            </a:extLst>
          </p:cNvPr>
          <p:cNvSpPr/>
          <p:nvPr/>
        </p:nvSpPr>
        <p:spPr>
          <a:xfrm>
            <a:off x="460497" y="1255388"/>
            <a:ext cx="63407" cy="63407"/>
          </a:xfrm>
          <a:prstGeom prst="ellipse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79028DA-939F-B195-2B93-99A3570C34E8}"/>
              </a:ext>
            </a:extLst>
          </p:cNvPr>
          <p:cNvSpPr txBox="1"/>
          <p:nvPr/>
        </p:nvSpPr>
        <p:spPr>
          <a:xfrm>
            <a:off x="114520" y="1070190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01/01/2022</a:t>
            </a:r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A175E79F-E12D-1D1F-B954-93C3D9EC1211}"/>
              </a:ext>
            </a:extLst>
          </p:cNvPr>
          <p:cNvCxnSpPr>
            <a:cxnSpLocks/>
            <a:stCxn id="38" idx="6"/>
            <a:endCxn id="23" idx="2"/>
          </p:cNvCxnSpPr>
          <p:nvPr/>
        </p:nvCxnSpPr>
        <p:spPr>
          <a:xfrm>
            <a:off x="523904" y="1287092"/>
            <a:ext cx="124261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e 48">
            <a:extLst>
              <a:ext uri="{FF2B5EF4-FFF2-40B4-BE49-F238E27FC236}">
                <a16:creationId xmlns:a16="http://schemas.microsoft.com/office/drawing/2014/main" id="{E7397685-96ED-632B-7109-DBA1D8E0FFB9}"/>
              </a:ext>
            </a:extLst>
          </p:cNvPr>
          <p:cNvSpPr/>
          <p:nvPr/>
        </p:nvSpPr>
        <p:spPr>
          <a:xfrm>
            <a:off x="1176732" y="1948756"/>
            <a:ext cx="63407" cy="63407"/>
          </a:xfrm>
          <a:prstGeom prst="ellipse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Ovale 49">
            <a:extLst>
              <a:ext uri="{FF2B5EF4-FFF2-40B4-BE49-F238E27FC236}">
                <a16:creationId xmlns:a16="http://schemas.microsoft.com/office/drawing/2014/main" id="{19DBE2B1-E4D7-4EED-B12F-9D655E5D05FD}"/>
              </a:ext>
            </a:extLst>
          </p:cNvPr>
          <p:cNvSpPr/>
          <p:nvPr/>
        </p:nvSpPr>
        <p:spPr>
          <a:xfrm>
            <a:off x="1005015" y="1948756"/>
            <a:ext cx="63407" cy="63407"/>
          </a:xfrm>
          <a:prstGeom prst="ellipse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936BAACE-7228-E653-CDED-4AAE56EFFBC9}"/>
              </a:ext>
            </a:extLst>
          </p:cNvPr>
          <p:cNvCxnSpPr>
            <a:cxnSpLocks/>
            <a:stCxn id="50" idx="6"/>
            <a:endCxn id="49" idx="2"/>
          </p:cNvCxnSpPr>
          <p:nvPr/>
        </p:nvCxnSpPr>
        <p:spPr>
          <a:xfrm>
            <a:off x="1068422" y="1980460"/>
            <a:ext cx="108310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956903B-28F6-8C52-9ABA-B3AE08CE9656}"/>
              </a:ext>
            </a:extLst>
          </p:cNvPr>
          <p:cNvSpPr txBox="1"/>
          <p:nvPr/>
        </p:nvSpPr>
        <p:spPr>
          <a:xfrm>
            <a:off x="0" y="3530001"/>
            <a:ext cx="20048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N. of cases in 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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 Influenza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 COVID-19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¡"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Meningitis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¡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Wingdings" panose="05000000000000000000" pitchFamily="2" charset="2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¡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episode attributes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Patient's age 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Patient's sex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Arrival mode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Triage priority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☑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ED outcome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diagnosis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Admission specialty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087451C-A1E2-1F44-C91F-F3637E56DA34}"/>
              </a:ext>
            </a:extLst>
          </p:cNvPr>
          <p:cNvSpPr txBox="1"/>
          <p:nvPr/>
        </p:nvSpPr>
        <p:spPr>
          <a:xfrm>
            <a:off x="0" y="2422084"/>
            <a:ext cx="10356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Temporal unit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F21C0735-E101-1E04-501E-C72E5E0F533C}"/>
              </a:ext>
            </a:extLst>
          </p:cNvPr>
          <p:cNvSpPr txBox="1"/>
          <p:nvPr/>
        </p:nvSpPr>
        <p:spPr>
          <a:xfrm>
            <a:off x="0" y="2651388"/>
            <a:ext cx="1856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hour ☐ day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☑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week ☐ month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year ☐ day of the week </a:t>
            </a: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FCC4F452-16CA-8806-9573-632F2140250F}"/>
              </a:ext>
            </a:extLst>
          </p:cNvPr>
          <p:cNvSpPr txBox="1"/>
          <p:nvPr/>
        </p:nvSpPr>
        <p:spPr>
          <a:xfrm>
            <a:off x="1096015" y="1781652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31/03/2023</a:t>
            </a: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504AF93A-C725-E007-5B6A-BBE038AFF838}"/>
              </a:ext>
            </a:extLst>
          </p:cNvPr>
          <p:cNvSpPr txBox="1"/>
          <p:nvPr/>
        </p:nvSpPr>
        <p:spPr>
          <a:xfrm>
            <a:off x="643851" y="1774739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01/01/2023</a:t>
            </a:r>
          </a:p>
        </p:txBody>
      </p:sp>
      <p:cxnSp>
        <p:nvCxnSpPr>
          <p:cNvPr id="106" name="Connettore diritto 105">
            <a:extLst>
              <a:ext uri="{FF2B5EF4-FFF2-40B4-BE49-F238E27FC236}">
                <a16:creationId xmlns:a16="http://schemas.microsoft.com/office/drawing/2014/main" id="{E30D510E-0072-4F8C-BAA6-F4E917CE5F8C}"/>
              </a:ext>
            </a:extLst>
          </p:cNvPr>
          <p:cNvCxnSpPr>
            <a:cxnSpLocks/>
          </p:cNvCxnSpPr>
          <p:nvPr/>
        </p:nvCxnSpPr>
        <p:spPr>
          <a:xfrm>
            <a:off x="14534" y="3270810"/>
            <a:ext cx="194801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Connettore diritto 106">
            <a:extLst>
              <a:ext uri="{FF2B5EF4-FFF2-40B4-BE49-F238E27FC236}">
                <a16:creationId xmlns:a16="http://schemas.microsoft.com/office/drawing/2014/main" id="{77CB7635-B0ED-4CCF-DDDF-4FD400907FF8}"/>
              </a:ext>
            </a:extLst>
          </p:cNvPr>
          <p:cNvCxnSpPr>
            <a:cxnSpLocks/>
          </p:cNvCxnSpPr>
          <p:nvPr/>
        </p:nvCxnSpPr>
        <p:spPr>
          <a:xfrm>
            <a:off x="14534" y="3302653"/>
            <a:ext cx="194801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onnettore diritto 107">
            <a:extLst>
              <a:ext uri="{FF2B5EF4-FFF2-40B4-BE49-F238E27FC236}">
                <a16:creationId xmlns:a16="http://schemas.microsoft.com/office/drawing/2014/main" id="{AB092119-84BF-D16F-36AA-E6C5A4034171}"/>
              </a:ext>
            </a:extLst>
          </p:cNvPr>
          <p:cNvCxnSpPr>
            <a:cxnSpLocks/>
          </p:cNvCxnSpPr>
          <p:nvPr/>
        </p:nvCxnSpPr>
        <p:spPr>
          <a:xfrm>
            <a:off x="15216" y="2259296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Connettore diritto 108">
            <a:extLst>
              <a:ext uri="{FF2B5EF4-FFF2-40B4-BE49-F238E27FC236}">
                <a16:creationId xmlns:a16="http://schemas.microsoft.com/office/drawing/2014/main" id="{3A83031C-F6DD-7158-72DE-EC40A67D7344}"/>
              </a:ext>
            </a:extLst>
          </p:cNvPr>
          <p:cNvCxnSpPr>
            <a:cxnSpLocks/>
          </p:cNvCxnSpPr>
          <p:nvPr/>
        </p:nvCxnSpPr>
        <p:spPr>
          <a:xfrm>
            <a:off x="15216" y="1551889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0" name="Immagine 10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4EB675F5-38A7-E8E5-39A1-3A5073EFBC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" y="472561"/>
            <a:ext cx="216000" cy="216000"/>
          </a:xfrm>
          <a:prstGeom prst="rect">
            <a:avLst/>
          </a:prstGeom>
        </p:spPr>
      </p:pic>
      <p:sp>
        <p:nvSpPr>
          <p:cNvPr id="111" name="CasellaDiTesto 110">
            <a:extLst>
              <a:ext uri="{FF2B5EF4-FFF2-40B4-BE49-F238E27FC236}">
                <a16:creationId xmlns:a16="http://schemas.microsoft.com/office/drawing/2014/main" id="{0EB420A6-86D0-A81A-EAE9-07422CB73F56}"/>
              </a:ext>
            </a:extLst>
          </p:cNvPr>
          <p:cNvSpPr txBox="1"/>
          <p:nvPr/>
        </p:nvSpPr>
        <p:spPr>
          <a:xfrm>
            <a:off x="265891" y="463928"/>
            <a:ext cx="1431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ELEMENT SELECTION</a:t>
            </a:r>
          </a:p>
        </p:txBody>
      </p:sp>
      <p:cxnSp>
        <p:nvCxnSpPr>
          <p:cNvPr id="112" name="Connettore diritto 111">
            <a:extLst>
              <a:ext uri="{FF2B5EF4-FFF2-40B4-BE49-F238E27FC236}">
                <a16:creationId xmlns:a16="http://schemas.microsoft.com/office/drawing/2014/main" id="{86C28887-260D-120A-481C-1DF4B6CC2377}"/>
              </a:ext>
            </a:extLst>
          </p:cNvPr>
          <p:cNvCxnSpPr>
            <a:cxnSpLocks/>
          </p:cNvCxnSpPr>
          <p:nvPr/>
        </p:nvCxnSpPr>
        <p:spPr>
          <a:xfrm>
            <a:off x="16794" y="746522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ttangolo 3">
            <a:extLst>
              <a:ext uri="{FF2B5EF4-FFF2-40B4-BE49-F238E27FC236}">
                <a16:creationId xmlns:a16="http://schemas.microsoft.com/office/drawing/2014/main" id="{EDEEC2C9-88AC-7969-5C7A-6485D76181EF}"/>
              </a:ext>
            </a:extLst>
          </p:cNvPr>
          <p:cNvSpPr/>
          <p:nvPr/>
        </p:nvSpPr>
        <p:spPr>
          <a:xfrm>
            <a:off x="0" y="0"/>
            <a:ext cx="12192000" cy="2373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Alert         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Performance and Quality - Stats Analysis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Performance and Quality - Time series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Epidemiological  Data - Time series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 Preferred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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96122EB-DB23-A113-4C74-5037C9E37767}"/>
              </a:ext>
            </a:extLst>
          </p:cNvPr>
          <p:cNvSpPr txBox="1"/>
          <p:nvPr/>
        </p:nvSpPr>
        <p:spPr>
          <a:xfrm>
            <a:off x="9914860" y="389655"/>
            <a:ext cx="2264864" cy="2708434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  for ED episode attributes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Patient's age 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Patient's sex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Arrival mode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Triage priority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Main problem at triage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outcome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diagnosis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Admission specialty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 for ED organization attributes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ED type</a:t>
            </a:r>
          </a:p>
          <a:p>
            <a:pPr lvl="0"/>
            <a:r>
              <a:rPr lang="en-GB" sz="1000" noProof="0" dirty="0">
                <a:solidFill>
                  <a:prstClr val="black"/>
                </a:solidFill>
              </a:rPr>
              <a:t>☐ ED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n. of beds ranges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B150C13-4FE2-6F61-D40F-50F60BBF13E8}"/>
              </a:ext>
            </a:extLst>
          </p:cNvPr>
          <p:cNvSpPr txBox="1"/>
          <p:nvPr/>
        </p:nvSpPr>
        <p:spPr>
          <a:xfrm>
            <a:off x="10213996" y="428517"/>
            <a:ext cx="6543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FILTERS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55154489-80B1-F3CA-39ED-37E837377E98}"/>
              </a:ext>
            </a:extLst>
          </p:cNvPr>
          <p:cNvCxnSpPr>
            <a:cxnSpLocks/>
          </p:cNvCxnSpPr>
          <p:nvPr/>
        </p:nvCxnSpPr>
        <p:spPr>
          <a:xfrm flipV="1">
            <a:off x="9914860" y="710149"/>
            <a:ext cx="2264864" cy="96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04B2339-8CA0-8165-DF8A-AF334FEDD1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72" y="463928"/>
            <a:ext cx="216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72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F7BD2-980E-A5AE-3B21-63B57DD34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131D1E-3193-4E6A-7C56-012FAEF7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69" y="2766218"/>
            <a:ext cx="9210262" cy="1325563"/>
          </a:xfrm>
        </p:spPr>
        <p:txBody>
          <a:bodyPr anchor="ctr"/>
          <a:lstStyle/>
          <a:p>
            <a:pPr algn="ctr"/>
            <a:r>
              <a:rPr lang="en-GB" noProof="0" dirty="0"/>
              <a:t>Innovative indicators</a:t>
            </a:r>
            <a:br>
              <a:rPr lang="en-GB" noProof="0" dirty="0"/>
            </a:br>
            <a:r>
              <a:rPr lang="en-GB" noProof="0" dirty="0"/>
              <a:t>A study for the boarding measurement</a:t>
            </a:r>
          </a:p>
        </p:txBody>
      </p:sp>
    </p:spTree>
    <p:extLst>
      <p:ext uri="{BB962C8B-B14F-4D97-AF65-F5344CB8AC3E}">
        <p14:creationId xmlns:p14="http://schemas.microsoft.com/office/powerpoint/2010/main" val="2529289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23D4EB-415F-832D-A437-28B1240E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Boarding definition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5D6B66-0CBB-0314-014A-2BA83B13A387}"/>
              </a:ext>
            </a:extLst>
          </p:cNvPr>
          <p:cNvSpPr txBox="1"/>
          <p:nvPr/>
        </p:nvSpPr>
        <p:spPr>
          <a:xfrm>
            <a:off x="2364676" y="3095020"/>
            <a:ext cx="772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Triage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DE1BA335-4236-2054-E751-EA45D57B24F0}"/>
              </a:ext>
            </a:extLst>
          </p:cNvPr>
          <p:cNvCxnSpPr>
            <a:cxnSpLocks/>
          </p:cNvCxnSpPr>
          <p:nvPr/>
        </p:nvCxnSpPr>
        <p:spPr>
          <a:xfrm>
            <a:off x="6411117" y="3481038"/>
            <a:ext cx="256456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4DD2C71-C2C3-9239-C612-B5FEB8168EFE}"/>
              </a:ext>
            </a:extLst>
          </p:cNvPr>
          <p:cNvSpPr txBox="1"/>
          <p:nvPr/>
        </p:nvSpPr>
        <p:spPr>
          <a:xfrm>
            <a:off x="5482997" y="3095020"/>
            <a:ext cx="193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Decision to admit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F684596-470D-AADB-63F7-7FA29F639BEA}"/>
              </a:ext>
            </a:extLst>
          </p:cNvPr>
          <p:cNvSpPr txBox="1"/>
          <p:nvPr/>
        </p:nvSpPr>
        <p:spPr>
          <a:xfrm>
            <a:off x="8367748" y="3095020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Admission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92B765C4-D1CB-3F17-0419-568B20B16BBB}"/>
              </a:ext>
            </a:extLst>
          </p:cNvPr>
          <p:cNvCxnSpPr>
            <a:cxnSpLocks/>
          </p:cNvCxnSpPr>
          <p:nvPr/>
        </p:nvCxnSpPr>
        <p:spPr>
          <a:xfrm>
            <a:off x="2500152" y="3481038"/>
            <a:ext cx="1724025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29A3D34-5018-F202-C3A7-090E891C6E16}"/>
              </a:ext>
            </a:extLst>
          </p:cNvPr>
          <p:cNvSpPr txBox="1"/>
          <p:nvPr/>
        </p:nvSpPr>
        <p:spPr>
          <a:xfrm>
            <a:off x="3931469" y="309502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Visit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455BEC00-9198-00E0-5BDD-0EFB82AAF896}"/>
              </a:ext>
            </a:extLst>
          </p:cNvPr>
          <p:cNvCxnSpPr>
            <a:cxnSpLocks/>
          </p:cNvCxnSpPr>
          <p:nvPr/>
        </p:nvCxnSpPr>
        <p:spPr>
          <a:xfrm>
            <a:off x="4229246" y="3481038"/>
            <a:ext cx="2211388" cy="0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A030FCC9-80A4-BBB0-584D-A447EC345868}"/>
              </a:ext>
            </a:extLst>
          </p:cNvPr>
          <p:cNvCxnSpPr>
            <a:cxnSpLocks/>
          </p:cNvCxnSpPr>
          <p:nvPr/>
        </p:nvCxnSpPr>
        <p:spPr>
          <a:xfrm>
            <a:off x="6459892" y="4771597"/>
            <a:ext cx="2479397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5A12C59-E4D2-250D-82AF-CE22D7F4F32B}"/>
              </a:ext>
            </a:extLst>
          </p:cNvPr>
          <p:cNvCxnSpPr>
            <a:cxnSpLocks/>
          </p:cNvCxnSpPr>
          <p:nvPr/>
        </p:nvCxnSpPr>
        <p:spPr>
          <a:xfrm>
            <a:off x="6450794" y="3546085"/>
            <a:ext cx="0" cy="120419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16F8E8B0-7B4C-758D-771F-32378611C0ED}"/>
              </a:ext>
            </a:extLst>
          </p:cNvPr>
          <p:cNvCxnSpPr>
            <a:cxnSpLocks/>
          </p:cNvCxnSpPr>
          <p:nvPr/>
        </p:nvCxnSpPr>
        <p:spPr>
          <a:xfrm>
            <a:off x="8975683" y="3530130"/>
            <a:ext cx="0" cy="123610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554B435-24B5-D411-8F19-F56E39AA226D}"/>
              </a:ext>
            </a:extLst>
          </p:cNvPr>
          <p:cNvSpPr txBox="1"/>
          <p:nvPr/>
        </p:nvSpPr>
        <p:spPr>
          <a:xfrm>
            <a:off x="7182452" y="4396905"/>
            <a:ext cx="106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Boarding</a:t>
            </a:r>
          </a:p>
        </p:txBody>
      </p:sp>
      <p:pic>
        <p:nvPicPr>
          <p:cNvPr id="15" name="Elemento grafico 14" descr="Ambulanza con riempimento a tinta unita">
            <a:extLst>
              <a:ext uri="{FF2B5EF4-FFF2-40B4-BE49-F238E27FC236}">
                <a16:creationId xmlns:a16="http://schemas.microsoft.com/office/drawing/2014/main" id="{3F190710-858C-1EF7-3887-D21F561F9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4559" y="3001807"/>
            <a:ext cx="687003" cy="687003"/>
          </a:xfrm>
          <a:prstGeom prst="rect">
            <a:avLst/>
          </a:prstGeom>
        </p:spPr>
      </p:pic>
      <p:pic>
        <p:nvPicPr>
          <p:cNvPr id="16" name="Elemento grafico 15" descr="Degente con riempimento a tinta unita">
            <a:extLst>
              <a:ext uri="{FF2B5EF4-FFF2-40B4-BE49-F238E27FC236}">
                <a16:creationId xmlns:a16="http://schemas.microsoft.com/office/drawing/2014/main" id="{77A6CA1A-0823-B565-6AFA-1CE7EB3787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72997" y="3001807"/>
            <a:ext cx="687003" cy="687003"/>
          </a:xfrm>
          <a:prstGeom prst="rect">
            <a:avLst/>
          </a:prstGeom>
        </p:spPr>
      </p:pic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C991D785-D332-4409-A009-A29E46170298}"/>
              </a:ext>
            </a:extLst>
          </p:cNvPr>
          <p:cNvCxnSpPr>
            <a:cxnSpLocks/>
          </p:cNvCxnSpPr>
          <p:nvPr/>
        </p:nvCxnSpPr>
        <p:spPr>
          <a:xfrm>
            <a:off x="1317108" y="3476885"/>
            <a:ext cx="1102596" cy="0"/>
          </a:xfrm>
          <a:prstGeom prst="line">
            <a:avLst/>
          </a:prstGeom>
          <a:ln w="7620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03912909-61C1-7F74-F497-75598250D9CB}"/>
              </a:ext>
            </a:extLst>
          </p:cNvPr>
          <p:cNvCxnSpPr>
            <a:cxnSpLocks/>
          </p:cNvCxnSpPr>
          <p:nvPr/>
        </p:nvCxnSpPr>
        <p:spPr>
          <a:xfrm>
            <a:off x="9081834" y="3476885"/>
            <a:ext cx="1102596" cy="0"/>
          </a:xfrm>
          <a:prstGeom prst="line">
            <a:avLst/>
          </a:prstGeom>
          <a:ln w="7620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E27248F-5868-CC06-22C5-B628CC0656DF}"/>
              </a:ext>
            </a:extLst>
          </p:cNvPr>
          <p:cNvSpPr txBox="1"/>
          <p:nvPr/>
        </p:nvSpPr>
        <p:spPr>
          <a:xfrm>
            <a:off x="604254" y="1668847"/>
            <a:ext cx="103685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noProof="0" dirty="0">
                <a:solidFill>
                  <a:srgbClr val="5E77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boarding is the elapsed time between the admission decision to when patients departed the ED</a:t>
            </a:r>
          </a:p>
        </p:txBody>
      </p:sp>
    </p:spTree>
    <p:extLst>
      <p:ext uri="{BB962C8B-B14F-4D97-AF65-F5344CB8AC3E}">
        <p14:creationId xmlns:p14="http://schemas.microsoft.com/office/powerpoint/2010/main" val="1360763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31864-09D3-3664-FAB6-232B9C0DD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B35E48-1B0B-BC77-D8D7-E5AC1249C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Boarding measures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073D663-E36B-422C-0BBC-BFF87A6FD97E}"/>
              </a:ext>
            </a:extLst>
          </p:cNvPr>
          <p:cNvSpPr txBox="1"/>
          <p:nvPr/>
        </p:nvSpPr>
        <p:spPr>
          <a:xfrm>
            <a:off x="2364676" y="3095020"/>
            <a:ext cx="772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Triage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E1737064-9264-9EC8-E76E-5F19896ED97E}"/>
              </a:ext>
            </a:extLst>
          </p:cNvPr>
          <p:cNvCxnSpPr>
            <a:cxnSpLocks/>
          </p:cNvCxnSpPr>
          <p:nvPr/>
        </p:nvCxnSpPr>
        <p:spPr>
          <a:xfrm>
            <a:off x="6411117" y="3481038"/>
            <a:ext cx="256456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9ECC006-DC4B-8230-06AD-B07B37A064AE}"/>
              </a:ext>
            </a:extLst>
          </p:cNvPr>
          <p:cNvSpPr txBox="1"/>
          <p:nvPr/>
        </p:nvSpPr>
        <p:spPr>
          <a:xfrm>
            <a:off x="5482997" y="3095020"/>
            <a:ext cx="193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Decision to admit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9867949-A2F3-D0C8-42C3-77D2BFA3900C}"/>
              </a:ext>
            </a:extLst>
          </p:cNvPr>
          <p:cNvSpPr txBox="1"/>
          <p:nvPr/>
        </p:nvSpPr>
        <p:spPr>
          <a:xfrm>
            <a:off x="8367748" y="3095020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Admission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DD1008D0-C6B2-35B5-7C27-6E2F2D5AD0A6}"/>
              </a:ext>
            </a:extLst>
          </p:cNvPr>
          <p:cNvCxnSpPr>
            <a:cxnSpLocks/>
          </p:cNvCxnSpPr>
          <p:nvPr/>
        </p:nvCxnSpPr>
        <p:spPr>
          <a:xfrm>
            <a:off x="2500152" y="3481038"/>
            <a:ext cx="1724025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49E62E0-F056-183C-258C-BC700FEBBBCD}"/>
              </a:ext>
            </a:extLst>
          </p:cNvPr>
          <p:cNvSpPr txBox="1"/>
          <p:nvPr/>
        </p:nvSpPr>
        <p:spPr>
          <a:xfrm>
            <a:off x="3931469" y="309502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Visit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C9ED58E6-1B8B-816C-CA42-242018E187E0}"/>
              </a:ext>
            </a:extLst>
          </p:cNvPr>
          <p:cNvCxnSpPr>
            <a:cxnSpLocks/>
          </p:cNvCxnSpPr>
          <p:nvPr/>
        </p:nvCxnSpPr>
        <p:spPr>
          <a:xfrm>
            <a:off x="4229246" y="3481038"/>
            <a:ext cx="2211388" cy="0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Elemento grafico 14" descr="Ambulanza con riempimento a tinta unita">
            <a:extLst>
              <a:ext uri="{FF2B5EF4-FFF2-40B4-BE49-F238E27FC236}">
                <a16:creationId xmlns:a16="http://schemas.microsoft.com/office/drawing/2014/main" id="{C830DC3E-E2F3-990F-66D8-DE778641E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4559" y="3001807"/>
            <a:ext cx="687003" cy="687003"/>
          </a:xfrm>
          <a:prstGeom prst="rect">
            <a:avLst/>
          </a:prstGeom>
        </p:spPr>
      </p:pic>
      <p:pic>
        <p:nvPicPr>
          <p:cNvPr id="16" name="Elemento grafico 15" descr="Degente con riempimento a tinta unita">
            <a:extLst>
              <a:ext uri="{FF2B5EF4-FFF2-40B4-BE49-F238E27FC236}">
                <a16:creationId xmlns:a16="http://schemas.microsoft.com/office/drawing/2014/main" id="{0EBBBE7B-607F-E5D8-F737-4E6ABE6E3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72997" y="3001807"/>
            <a:ext cx="687003" cy="687003"/>
          </a:xfrm>
          <a:prstGeom prst="rect">
            <a:avLst/>
          </a:prstGeom>
        </p:spPr>
      </p:pic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76DC0610-4087-3BC6-4D15-170EC1B44A57}"/>
              </a:ext>
            </a:extLst>
          </p:cNvPr>
          <p:cNvCxnSpPr>
            <a:cxnSpLocks/>
          </p:cNvCxnSpPr>
          <p:nvPr/>
        </p:nvCxnSpPr>
        <p:spPr>
          <a:xfrm>
            <a:off x="1317108" y="3476885"/>
            <a:ext cx="1102596" cy="0"/>
          </a:xfrm>
          <a:prstGeom prst="line">
            <a:avLst/>
          </a:prstGeom>
          <a:ln w="7620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773B0A17-244E-CEAF-7CA2-AAA382B28D85}"/>
              </a:ext>
            </a:extLst>
          </p:cNvPr>
          <p:cNvCxnSpPr>
            <a:cxnSpLocks/>
          </p:cNvCxnSpPr>
          <p:nvPr/>
        </p:nvCxnSpPr>
        <p:spPr>
          <a:xfrm>
            <a:off x="9081834" y="3476885"/>
            <a:ext cx="1102596" cy="0"/>
          </a:xfrm>
          <a:prstGeom prst="line">
            <a:avLst/>
          </a:prstGeom>
          <a:ln w="7620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183A2A6-8944-AD0C-728E-12B2848F3978}"/>
              </a:ext>
            </a:extLst>
          </p:cNvPr>
          <p:cNvSpPr txBox="1"/>
          <p:nvPr/>
        </p:nvSpPr>
        <p:spPr>
          <a:xfrm>
            <a:off x="604254" y="1668847"/>
            <a:ext cx="10368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noProof="0" dirty="0">
                <a:solidFill>
                  <a:srgbClr val="5E77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 measure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7D7ABC7-C251-3C2A-BADB-DD394F656BF7}"/>
              </a:ext>
            </a:extLst>
          </p:cNvPr>
          <p:cNvSpPr txBox="1"/>
          <p:nvPr/>
        </p:nvSpPr>
        <p:spPr>
          <a:xfrm>
            <a:off x="6157543" y="4819821"/>
            <a:ext cx="572593" cy="3693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b="1" noProof="0" dirty="0"/>
              <a:t>EHR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FE799DCD-A2BF-FB10-F478-6301AA558F74}"/>
              </a:ext>
            </a:extLst>
          </p:cNvPr>
          <p:cNvCxnSpPr>
            <a:cxnSpLocks/>
            <a:stCxn id="6" idx="2"/>
            <a:endCxn id="3" idx="0"/>
          </p:cNvCxnSpPr>
          <p:nvPr/>
        </p:nvCxnSpPr>
        <p:spPr>
          <a:xfrm flipH="1">
            <a:off x="6443840" y="3464352"/>
            <a:ext cx="6954" cy="1355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Elemento grafico 26" descr="Medico (femminile) con riempimento a tinta unita">
            <a:extLst>
              <a:ext uri="{FF2B5EF4-FFF2-40B4-BE49-F238E27FC236}">
                <a16:creationId xmlns:a16="http://schemas.microsoft.com/office/drawing/2014/main" id="{CA1F295B-3B04-6A72-230D-0D293922A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11117" y="37207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17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DD72E-0D52-026F-5386-8E77FA0ED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F9C9A3-FA76-7440-E56A-7E0B625D5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Boarding measures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68EAB2-8286-1F3E-56F0-8E828FD759FA}"/>
              </a:ext>
            </a:extLst>
          </p:cNvPr>
          <p:cNvSpPr txBox="1"/>
          <p:nvPr/>
        </p:nvSpPr>
        <p:spPr>
          <a:xfrm>
            <a:off x="2364676" y="3095020"/>
            <a:ext cx="772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Triage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02B5C028-62F7-4710-CEFC-7AC7482A9E7D}"/>
              </a:ext>
            </a:extLst>
          </p:cNvPr>
          <p:cNvCxnSpPr>
            <a:cxnSpLocks/>
          </p:cNvCxnSpPr>
          <p:nvPr/>
        </p:nvCxnSpPr>
        <p:spPr>
          <a:xfrm>
            <a:off x="6411117" y="3481038"/>
            <a:ext cx="256456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51DB887-1C6B-9F07-A568-02EB0FCCCCE8}"/>
              </a:ext>
            </a:extLst>
          </p:cNvPr>
          <p:cNvSpPr txBox="1"/>
          <p:nvPr/>
        </p:nvSpPr>
        <p:spPr>
          <a:xfrm>
            <a:off x="5482997" y="3095020"/>
            <a:ext cx="193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Decision to admit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0EA4C29-69FE-29FA-D2C9-63EB558FA52C}"/>
              </a:ext>
            </a:extLst>
          </p:cNvPr>
          <p:cNvSpPr txBox="1"/>
          <p:nvPr/>
        </p:nvSpPr>
        <p:spPr>
          <a:xfrm>
            <a:off x="8367748" y="3095020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Admission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8116456-A2DC-1682-023F-8DF3740C383A}"/>
              </a:ext>
            </a:extLst>
          </p:cNvPr>
          <p:cNvCxnSpPr>
            <a:cxnSpLocks/>
          </p:cNvCxnSpPr>
          <p:nvPr/>
        </p:nvCxnSpPr>
        <p:spPr>
          <a:xfrm>
            <a:off x="2500152" y="3481038"/>
            <a:ext cx="1724025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DD4AB97-AE24-E391-811B-6E6EBC13A45F}"/>
              </a:ext>
            </a:extLst>
          </p:cNvPr>
          <p:cNvSpPr txBox="1"/>
          <p:nvPr/>
        </p:nvSpPr>
        <p:spPr>
          <a:xfrm>
            <a:off x="3931469" y="309502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Visit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54D51C0-60EB-F2A0-82E5-43B2F027CA56}"/>
              </a:ext>
            </a:extLst>
          </p:cNvPr>
          <p:cNvCxnSpPr>
            <a:cxnSpLocks/>
          </p:cNvCxnSpPr>
          <p:nvPr/>
        </p:nvCxnSpPr>
        <p:spPr>
          <a:xfrm>
            <a:off x="4229246" y="3481038"/>
            <a:ext cx="2211388" cy="0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Elemento grafico 14" descr="Ambulanza con riempimento a tinta unita">
            <a:extLst>
              <a:ext uri="{FF2B5EF4-FFF2-40B4-BE49-F238E27FC236}">
                <a16:creationId xmlns:a16="http://schemas.microsoft.com/office/drawing/2014/main" id="{F364F77A-B87C-BB04-1B7A-6F31E6835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4559" y="3001807"/>
            <a:ext cx="687003" cy="687003"/>
          </a:xfrm>
          <a:prstGeom prst="rect">
            <a:avLst/>
          </a:prstGeom>
        </p:spPr>
      </p:pic>
      <p:pic>
        <p:nvPicPr>
          <p:cNvPr id="16" name="Elemento grafico 15" descr="Degente con riempimento a tinta unita">
            <a:extLst>
              <a:ext uri="{FF2B5EF4-FFF2-40B4-BE49-F238E27FC236}">
                <a16:creationId xmlns:a16="http://schemas.microsoft.com/office/drawing/2014/main" id="{91D98318-12C5-4A7F-30D0-24819A185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72997" y="3001807"/>
            <a:ext cx="687003" cy="687003"/>
          </a:xfrm>
          <a:prstGeom prst="rect">
            <a:avLst/>
          </a:prstGeom>
        </p:spPr>
      </p:pic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A52604A9-9B9D-10C4-6378-BFE5E0A3AEC3}"/>
              </a:ext>
            </a:extLst>
          </p:cNvPr>
          <p:cNvCxnSpPr>
            <a:cxnSpLocks/>
          </p:cNvCxnSpPr>
          <p:nvPr/>
        </p:nvCxnSpPr>
        <p:spPr>
          <a:xfrm>
            <a:off x="1317108" y="3476885"/>
            <a:ext cx="1102596" cy="0"/>
          </a:xfrm>
          <a:prstGeom prst="line">
            <a:avLst/>
          </a:prstGeom>
          <a:ln w="7620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1156B563-373B-CFE9-6B0B-56613F32BB1D}"/>
              </a:ext>
            </a:extLst>
          </p:cNvPr>
          <p:cNvCxnSpPr>
            <a:cxnSpLocks/>
          </p:cNvCxnSpPr>
          <p:nvPr/>
        </p:nvCxnSpPr>
        <p:spPr>
          <a:xfrm>
            <a:off x="9081834" y="3476885"/>
            <a:ext cx="1102596" cy="0"/>
          </a:xfrm>
          <a:prstGeom prst="line">
            <a:avLst/>
          </a:prstGeom>
          <a:ln w="7620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EAC6711-79AE-72C7-6B1A-548D8615CE5F}"/>
              </a:ext>
            </a:extLst>
          </p:cNvPr>
          <p:cNvSpPr txBox="1"/>
          <p:nvPr/>
        </p:nvSpPr>
        <p:spPr>
          <a:xfrm>
            <a:off x="604254" y="1668847"/>
            <a:ext cx="10368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noProof="0" dirty="0">
                <a:solidFill>
                  <a:srgbClr val="5E77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proxies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88A0206-E74B-91EB-BA56-5F5F423CEBAE}"/>
              </a:ext>
            </a:extLst>
          </p:cNvPr>
          <p:cNvSpPr txBox="1"/>
          <p:nvPr/>
        </p:nvSpPr>
        <p:spPr>
          <a:xfrm>
            <a:off x="7612667" y="3923757"/>
            <a:ext cx="889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proxy A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431F9FDC-1946-9F90-6E84-F02E2A789F69}"/>
              </a:ext>
            </a:extLst>
          </p:cNvPr>
          <p:cNvCxnSpPr>
            <a:cxnSpLocks/>
          </p:cNvCxnSpPr>
          <p:nvPr/>
        </p:nvCxnSpPr>
        <p:spPr>
          <a:xfrm>
            <a:off x="7147463" y="4309776"/>
            <a:ext cx="18282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FAF62C81-89FB-ED68-37AC-32A82E70C75A}"/>
              </a:ext>
            </a:extLst>
          </p:cNvPr>
          <p:cNvCxnSpPr>
            <a:cxnSpLocks/>
          </p:cNvCxnSpPr>
          <p:nvPr/>
        </p:nvCxnSpPr>
        <p:spPr>
          <a:xfrm>
            <a:off x="4239406" y="4297243"/>
            <a:ext cx="2908057" cy="12533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E51ED9E-A407-7E07-2BD7-CC8C65933194}"/>
              </a:ext>
            </a:extLst>
          </p:cNvPr>
          <p:cNvSpPr txBox="1"/>
          <p:nvPr/>
        </p:nvSpPr>
        <p:spPr>
          <a:xfrm>
            <a:off x="5020334" y="4001999"/>
            <a:ext cx="729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noProof="0" dirty="0"/>
              <a:t>6 hours</a:t>
            </a:r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D8A603F7-97AE-D709-B99C-74D0F6313BB3}"/>
              </a:ext>
            </a:extLst>
          </p:cNvPr>
          <p:cNvCxnSpPr>
            <a:cxnSpLocks/>
          </p:cNvCxnSpPr>
          <p:nvPr/>
        </p:nvCxnSpPr>
        <p:spPr>
          <a:xfrm>
            <a:off x="4239406" y="3448311"/>
            <a:ext cx="0" cy="85519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C5E65A05-9929-1399-1961-9FE8815F9978}"/>
              </a:ext>
            </a:extLst>
          </p:cNvPr>
          <p:cNvCxnSpPr>
            <a:cxnSpLocks/>
          </p:cNvCxnSpPr>
          <p:nvPr/>
        </p:nvCxnSpPr>
        <p:spPr>
          <a:xfrm>
            <a:off x="7147463" y="3476885"/>
            <a:ext cx="0" cy="143713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C228336D-30DA-DAC1-45A7-610772009DD0}"/>
              </a:ext>
            </a:extLst>
          </p:cNvPr>
          <p:cNvCxnSpPr>
            <a:cxnSpLocks/>
          </p:cNvCxnSpPr>
          <p:nvPr/>
        </p:nvCxnSpPr>
        <p:spPr>
          <a:xfrm>
            <a:off x="8975683" y="3464352"/>
            <a:ext cx="0" cy="143713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27D77D41-3A96-5A66-1E76-28C6D0709757}"/>
              </a:ext>
            </a:extLst>
          </p:cNvPr>
          <p:cNvCxnSpPr>
            <a:cxnSpLocks/>
          </p:cNvCxnSpPr>
          <p:nvPr/>
        </p:nvCxnSpPr>
        <p:spPr>
          <a:xfrm>
            <a:off x="2517811" y="3476885"/>
            <a:ext cx="0" cy="148413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27C1E93F-8C5F-DD28-8DAC-B350F135C064}"/>
              </a:ext>
            </a:extLst>
          </p:cNvPr>
          <p:cNvCxnSpPr>
            <a:cxnSpLocks/>
          </p:cNvCxnSpPr>
          <p:nvPr/>
        </p:nvCxnSpPr>
        <p:spPr>
          <a:xfrm>
            <a:off x="2500152" y="4910181"/>
            <a:ext cx="4647311" cy="22265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55D8B2C6-64C6-8BA6-5ACC-1A77E5120736}"/>
              </a:ext>
            </a:extLst>
          </p:cNvPr>
          <p:cNvCxnSpPr>
            <a:cxnSpLocks/>
          </p:cNvCxnSpPr>
          <p:nvPr/>
        </p:nvCxnSpPr>
        <p:spPr>
          <a:xfrm>
            <a:off x="7147463" y="4918875"/>
            <a:ext cx="18282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9D31EF88-E934-27DE-7DB9-E69E3B0ED626}"/>
              </a:ext>
            </a:extLst>
          </p:cNvPr>
          <p:cNvSpPr txBox="1"/>
          <p:nvPr/>
        </p:nvSpPr>
        <p:spPr>
          <a:xfrm>
            <a:off x="4418655" y="4611098"/>
            <a:ext cx="729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noProof="0" dirty="0"/>
              <a:t>8 hours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0D34F2F7-9F10-74A9-3E5B-62C78FB95B81}"/>
              </a:ext>
            </a:extLst>
          </p:cNvPr>
          <p:cNvSpPr txBox="1"/>
          <p:nvPr/>
        </p:nvSpPr>
        <p:spPr>
          <a:xfrm>
            <a:off x="7620682" y="4549543"/>
            <a:ext cx="881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proxy B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280752E4-113A-420F-9A61-FD007B78D28C}"/>
              </a:ext>
            </a:extLst>
          </p:cNvPr>
          <p:cNvSpPr txBox="1"/>
          <p:nvPr/>
        </p:nvSpPr>
        <p:spPr>
          <a:xfrm>
            <a:off x="911727" y="5271057"/>
            <a:ext cx="103685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noProof="0" dirty="0">
                <a:solidFill>
                  <a:srgbClr val="5E77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they good?</a:t>
            </a:r>
          </a:p>
          <a:p>
            <a:pPr algn="ctr"/>
            <a:endParaRPr lang="en-GB" sz="2400" b="1" noProof="0" dirty="0">
              <a:solidFill>
                <a:srgbClr val="5E77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noProof="0" dirty="0">
                <a:solidFill>
                  <a:srgbClr val="5E77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discussion: do you use other measures?</a:t>
            </a:r>
          </a:p>
        </p:txBody>
      </p:sp>
    </p:spTree>
    <p:extLst>
      <p:ext uri="{BB962C8B-B14F-4D97-AF65-F5344CB8AC3E}">
        <p14:creationId xmlns:p14="http://schemas.microsoft.com/office/powerpoint/2010/main" val="2678838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4C7610-5D6E-FE5D-A94B-76176B180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 gold standard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CCC19A-F963-F21A-9724-0A10DC712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38" y="1690688"/>
            <a:ext cx="10365294" cy="4351338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noProof="0" dirty="0"/>
              <a:t>Identified 10 hospitals in Lombardy Region with </a:t>
            </a:r>
            <a:r>
              <a:rPr lang="en-GB" u="sng" noProof="0" dirty="0"/>
              <a:t>reliable registration in EHR of Decision to Admit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noProof="0" dirty="0"/>
              <a:t>Small, medium and big size EDs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noProof="0" dirty="0"/>
              <a:t>"Cleaned" admissions from EDs, since 1 January to 30 September 2025 = </a:t>
            </a:r>
            <a:r>
              <a:rPr lang="en-GB" b="1" noProof="0" dirty="0"/>
              <a:t>22.190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08016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B18E0-18BF-2605-EA4C-130E22040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4BFC7D-321C-8E07-E6C7-47FBAA461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The ongoing study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439FC1-727F-F9FF-F63C-52C7DFCA5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38" y="1690688"/>
            <a:ext cx="10365294" cy="4351338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noProof="0" dirty="0"/>
              <a:t>To evaluate the </a:t>
            </a:r>
            <a:r>
              <a:rPr lang="en-GB" u="sng" noProof="0" dirty="0"/>
              <a:t>reliability of the current proxy</a:t>
            </a:r>
            <a:r>
              <a:rPr lang="en-GB" noProof="0" dirty="0"/>
              <a:t> boarding measures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noProof="0" dirty="0"/>
              <a:t>To look for a </a:t>
            </a:r>
            <a:r>
              <a:rPr lang="en-GB" u="sng" noProof="0" dirty="0"/>
              <a:t>better measure</a:t>
            </a:r>
            <a:r>
              <a:rPr lang="en-GB" noProof="0" dirty="0"/>
              <a:t> by changing the calculation model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GB" sz="2800" noProof="0" dirty="0"/>
              <a:t>using episode attributes (i.e. symptoms at arrival) and ED variables (i.e. annual number of accesses)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GB" sz="2800" noProof="0" dirty="0"/>
              <a:t>using information from the diagnostic tests executed during the ED stay</a:t>
            </a:r>
          </a:p>
        </p:txBody>
      </p:sp>
    </p:spTree>
    <p:extLst>
      <p:ext uri="{BB962C8B-B14F-4D97-AF65-F5344CB8AC3E}">
        <p14:creationId xmlns:p14="http://schemas.microsoft.com/office/powerpoint/2010/main" val="2159229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699E7-9113-F3C8-4860-D2F2B0D71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4909AA-AEB2-9A5F-2E16-9DF64812B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9" y="365126"/>
            <a:ext cx="9210262" cy="707886"/>
          </a:xfrm>
        </p:spPr>
        <p:txBody>
          <a:bodyPr/>
          <a:lstStyle/>
          <a:p>
            <a:r>
              <a:rPr lang="en-GB" noProof="0" dirty="0"/>
              <a:t>First indications about current</a:t>
            </a:r>
            <a:br>
              <a:rPr lang="en-GB" noProof="0" dirty="0"/>
            </a:br>
            <a:r>
              <a:rPr lang="en-GB" noProof="0" dirty="0"/>
              <a:t>proxies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D93A29-9A1B-F683-CC73-5CBE00370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683" y="4083336"/>
            <a:ext cx="4025833" cy="1800286"/>
          </a:xfrm>
        </p:spPr>
        <p:txBody>
          <a:bodyPr/>
          <a:lstStyle/>
          <a:p>
            <a:pPr marL="360363" indent="-360363" algn="just"/>
            <a:r>
              <a:rPr lang="en-GB" sz="2000" noProof="0" dirty="0">
                <a:sym typeface="Wingdings" panose="05000000000000000000" pitchFamily="2" charset="2"/>
              </a:rPr>
              <a:t>	</a:t>
            </a:r>
            <a:r>
              <a:rPr lang="en-GB" sz="2000" noProof="0" dirty="0"/>
              <a:t>In most cases, boarding begins less than 8 hours after triage and less than 6 hours after the physician's visit</a:t>
            </a:r>
          </a:p>
        </p:txBody>
      </p:sp>
      <p:pic>
        <p:nvPicPr>
          <p:cNvPr id="1028" name="Picture 4" descr="Immagine che contiene testo, diagramm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E0949DC2-DD56-A743-FEA0-773D8E99A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84" y="1447622"/>
            <a:ext cx="4025833" cy="255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6412D67-A1EF-ECC4-E4B4-6B9193D2CAD6}"/>
              </a:ext>
            </a:extLst>
          </p:cNvPr>
          <p:cNvSpPr txBox="1"/>
          <p:nvPr/>
        </p:nvSpPr>
        <p:spPr>
          <a:xfrm>
            <a:off x="7123176" y="342744"/>
            <a:ext cx="4974335" cy="6771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900" b="1" noProof="0" dirty="0">
                <a:solidFill>
                  <a:srgbClr val="FF6666"/>
                </a:solidFill>
              </a:rPr>
              <a:t>Analysis of boarding proxy 6 hours since visit</a:t>
            </a:r>
          </a:p>
          <a:p>
            <a:r>
              <a:rPr lang="en-GB" sz="1900" noProof="0" dirty="0">
                <a:solidFill>
                  <a:srgbClr val="FF6666"/>
                </a:solidFill>
              </a:rPr>
              <a:t>Almost identical results for proxy 8 h since triage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E582C768-64AB-7CAA-4BCA-58151DCEE9E0}"/>
              </a:ext>
            </a:extLst>
          </p:cNvPr>
          <p:cNvSpPr txBox="1">
            <a:spLocks/>
          </p:cNvSpPr>
          <p:nvPr/>
        </p:nvSpPr>
        <p:spPr>
          <a:xfrm>
            <a:off x="461197" y="1716172"/>
            <a:ext cx="6186491" cy="32673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rgbClr val="5E77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5E77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400" noProof="0" dirty="0"/>
              <a:t>Statistical findings are </a:t>
            </a:r>
            <a:r>
              <a:rPr lang="en-GB" sz="2400" u="sng" noProof="0" dirty="0"/>
              <a:t>controversial</a:t>
            </a:r>
            <a:r>
              <a:rPr lang="en-GB" sz="2400" noProof="0" dirty="0"/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noProof="0" dirty="0"/>
              <a:t>proxy mean 13 h vs 12 h actual mean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noProof="0" dirty="0"/>
              <a:t>correlation between proxy and actual measure appears to be high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noProof="0" dirty="0"/>
              <a:t>but the overall mean error measure is 4.5 hours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noProof="0" dirty="0"/>
              <a:t>for about 80% of cases, the actual boarding time is longer than the proxy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2400" noProof="0" dirty="0"/>
          </a:p>
          <a:p>
            <a:pPr marL="328613" indent="-328613" algn="just"/>
            <a:r>
              <a:rPr lang="en-GB" sz="2400" noProof="0" dirty="0">
                <a:sym typeface="Wingdings" panose="05000000000000000000" pitchFamily="2" charset="2"/>
              </a:rPr>
              <a:t>a</a:t>
            </a:r>
            <a:r>
              <a:rPr lang="en-GB" sz="2400" noProof="0" dirty="0"/>
              <a:t> more complex proxy model is worth pursuing</a:t>
            </a:r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6FBBC2B5-19E2-F1A6-5616-24C873950A90}"/>
              </a:ext>
            </a:extLst>
          </p:cNvPr>
          <p:cNvSpPr/>
          <p:nvPr/>
        </p:nvSpPr>
        <p:spPr>
          <a:xfrm>
            <a:off x="6592824" y="4243620"/>
            <a:ext cx="1060704" cy="301224"/>
          </a:xfrm>
          <a:prstGeom prst="rightArrow">
            <a:avLst/>
          </a:prstGeom>
          <a:solidFill>
            <a:srgbClr val="A5DAF0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23EE283A-DA9F-F93D-C816-A60929670C27}"/>
              </a:ext>
            </a:extLst>
          </p:cNvPr>
          <p:cNvSpPr/>
          <p:nvPr/>
        </p:nvSpPr>
        <p:spPr>
          <a:xfrm>
            <a:off x="7708392" y="1293876"/>
            <a:ext cx="4201668" cy="43662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29EF4FDD-B8A2-3180-EC75-62861450EEAC}"/>
              </a:ext>
            </a:extLst>
          </p:cNvPr>
          <p:cNvSpPr/>
          <p:nvPr/>
        </p:nvSpPr>
        <p:spPr>
          <a:xfrm>
            <a:off x="827532" y="2194560"/>
            <a:ext cx="5268468" cy="388620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9070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CEEB2-6797-1875-2726-4680725F3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8DB079-C6ED-8005-4BCA-4F8123177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9" y="365126"/>
            <a:ext cx="9210262" cy="707886"/>
          </a:xfrm>
        </p:spPr>
        <p:txBody>
          <a:bodyPr/>
          <a:lstStyle/>
          <a:p>
            <a:r>
              <a:rPr lang="en-GB" noProof="0" dirty="0"/>
              <a:t>Multiple linear regression models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3BB3FB9F-9081-F06A-1F69-F10A9D7783D8}"/>
              </a:ext>
            </a:extLst>
          </p:cNvPr>
          <p:cNvSpPr txBox="1">
            <a:spLocks/>
          </p:cNvSpPr>
          <p:nvPr/>
        </p:nvSpPr>
        <p:spPr>
          <a:xfrm>
            <a:off x="461197" y="1229868"/>
            <a:ext cx="10868219" cy="49011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rgbClr val="5E77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5E77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300" noProof="0" dirty="0"/>
              <a:t>Model using clinical and operational variables for single episodes</a:t>
            </a:r>
          </a:p>
          <a:p>
            <a:pPr marL="457200" indent="-457200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900" noProof="0" dirty="0"/>
              <a:t>Type of ED</a:t>
            </a:r>
          </a:p>
          <a:p>
            <a:pPr marL="457200" indent="-457200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900" noProof="0" dirty="0"/>
              <a:t>Day of the week and time of the visit / triage</a:t>
            </a:r>
          </a:p>
          <a:p>
            <a:pPr marL="457200" indent="-457200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900" noProof="0" dirty="0"/>
              <a:t>Time from anticipated nurse actions (if any) to physician's visit</a:t>
            </a:r>
          </a:p>
          <a:p>
            <a:pPr marL="457200" indent="-457200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900" noProof="0" dirty="0"/>
              <a:t>ED Treatment Length (post-visit) / Total ED Length of Stay (LOS)</a:t>
            </a:r>
          </a:p>
          <a:p>
            <a:pPr marL="457200" indent="-457200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900" noProof="0" dirty="0"/>
              <a:t>Chief complaint at arrival / discharge diagnosis</a:t>
            </a:r>
          </a:p>
          <a:p>
            <a:pPr marL="457200" indent="-457200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300" noProof="0" dirty="0"/>
          </a:p>
          <a:p>
            <a:pPr algn="just" fontAlgn="base"/>
            <a:r>
              <a:rPr lang="en-GB" sz="2300" noProof="0" dirty="0"/>
              <a:t>Good approximation, with slight improvements.</a:t>
            </a:r>
          </a:p>
          <a:p>
            <a:pPr algn="just" fontAlgn="base"/>
            <a:r>
              <a:rPr lang="en-GB" sz="2300" noProof="0" dirty="0"/>
              <a:t>However, errors relatively high and</a:t>
            </a:r>
            <a:r>
              <a:rPr lang="en-GB" sz="2300" b="1" noProof="0" dirty="0"/>
              <a:t> </a:t>
            </a:r>
            <a:r>
              <a:rPr lang="en-GB" sz="2300" noProof="0" dirty="0"/>
              <a:t>these</a:t>
            </a:r>
            <a:r>
              <a:rPr lang="en-GB" sz="2300" b="1" noProof="0" dirty="0"/>
              <a:t> </a:t>
            </a:r>
            <a:r>
              <a:rPr lang="en-GB" sz="2300" noProof="0" dirty="0"/>
              <a:t>models </a:t>
            </a:r>
            <a:r>
              <a:rPr lang="en-GB" sz="2300" u="sng" noProof="0" dirty="0"/>
              <a:t>do not meet the requirements</a:t>
            </a:r>
            <a:r>
              <a:rPr lang="en-GB" sz="2300" noProof="0" dirty="0"/>
              <a:t> for a reliable linear regression model</a:t>
            </a:r>
          </a:p>
          <a:p>
            <a:pPr algn="just" fontAlgn="base"/>
            <a:endParaRPr lang="en-GB" sz="2300" noProof="0" dirty="0"/>
          </a:p>
          <a:p>
            <a:pPr marL="342900" indent="-342900" algn="just" fontAlgn="base">
              <a:buFont typeface="Wingdings" panose="05000000000000000000" pitchFamily="2" charset="2"/>
              <a:buChar char="è"/>
            </a:pPr>
            <a:r>
              <a:rPr lang="en-GB" sz="2300" noProof="0" dirty="0"/>
              <a:t> It's a starting point for developing </a:t>
            </a:r>
            <a:r>
              <a:rPr lang="en-GB" sz="2300" u="sng" noProof="0" dirty="0"/>
              <a:t>more advanced approaches</a:t>
            </a:r>
            <a:r>
              <a:rPr lang="en-GB" sz="2300" noProof="0" dirty="0"/>
              <a:t>, such as non-linear or multilevel models</a:t>
            </a:r>
          </a:p>
          <a:p>
            <a:pPr marL="342900" indent="-342900" algn="just" fontAlgn="base">
              <a:buFont typeface="Wingdings" panose="05000000000000000000" pitchFamily="2" charset="2"/>
              <a:buChar char="è"/>
            </a:pPr>
            <a:r>
              <a:rPr lang="en-GB" sz="2300" noProof="0" dirty="0"/>
              <a:t>Opportunity to add </a:t>
            </a:r>
            <a:r>
              <a:rPr lang="en-GB" sz="2300" u="sng" noProof="0" dirty="0"/>
              <a:t>variables related to diagnostic test timing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E47839C-CB54-AA82-63C2-5E11A007E839}"/>
              </a:ext>
            </a:extLst>
          </p:cNvPr>
          <p:cNvSpPr/>
          <p:nvPr/>
        </p:nvSpPr>
        <p:spPr>
          <a:xfrm>
            <a:off x="9235440" y="5628132"/>
            <a:ext cx="1943100" cy="5349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/>
              <a:t>TO BE DESIGNED</a:t>
            </a:r>
          </a:p>
        </p:txBody>
      </p:sp>
    </p:spTree>
    <p:extLst>
      <p:ext uri="{BB962C8B-B14F-4D97-AF65-F5344CB8AC3E}">
        <p14:creationId xmlns:p14="http://schemas.microsoft.com/office/powerpoint/2010/main" val="2670722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A0BFD-3469-68BB-04DD-CFDCA9E3E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74FA01-270F-FFC8-A5F5-07EE08786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8" y="365125"/>
            <a:ext cx="9625897" cy="677291"/>
          </a:xfrm>
        </p:spPr>
        <p:txBody>
          <a:bodyPr/>
          <a:lstStyle/>
          <a:p>
            <a:r>
              <a:rPr lang="en-GB" noProof="0" dirty="0"/>
              <a:t>Presentation contents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3E1881-C46A-1E7C-98D5-63ACAF8E5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37" y="1316616"/>
            <a:ext cx="11269971" cy="4571566"/>
          </a:xfrm>
          <a:solidFill>
            <a:schemeClr val="bg1"/>
          </a:solidFill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400" noProof="0" dirty="0"/>
              <a:t>A new </a:t>
            </a:r>
            <a:r>
              <a:rPr lang="en-GB" sz="2400" b="1" noProof="0" dirty="0"/>
              <a:t>wireframe</a:t>
            </a:r>
            <a:r>
              <a:rPr lang="en-GB" sz="2400" noProof="0" dirty="0"/>
              <a:t> for the policymakers' dashboard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sz="2400" noProof="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400" noProof="0" dirty="0"/>
              <a:t>Introduction of </a:t>
            </a:r>
            <a:r>
              <a:rPr lang="en-GB" sz="2400" b="1" noProof="0" dirty="0"/>
              <a:t>innovative indicators</a:t>
            </a:r>
          </a:p>
          <a:p>
            <a:pPr marL="914400" lvl="1" indent="-457200" algn="just">
              <a:buFont typeface="Wingdings" panose="05000000000000000000" pitchFamily="2" charset="2"/>
              <a:buChar char="§"/>
            </a:pPr>
            <a:r>
              <a:rPr lang="en-GB" sz="2400" noProof="0" dirty="0"/>
              <a:t>A study for a reliable boarding measure</a:t>
            </a:r>
          </a:p>
          <a:p>
            <a:pPr marL="914400" lvl="1" indent="-457200" algn="just">
              <a:buFont typeface="Wingdings" panose="05000000000000000000" pitchFamily="2" charset="2"/>
              <a:buChar char="§"/>
            </a:pPr>
            <a:r>
              <a:rPr lang="en-GB" sz="2400" noProof="0" dirty="0"/>
              <a:t>A new objective measure for ED crowding developed by the Mario Negri Institute</a:t>
            </a:r>
          </a:p>
          <a:p>
            <a:pPr marL="914400" lvl="1" indent="-457200" algn="just">
              <a:buFont typeface="Wingdings" panose="05000000000000000000" pitchFamily="2" charset="2"/>
              <a:buChar char="§"/>
            </a:pPr>
            <a:endParaRPr lang="en-GB" sz="2400" noProof="0" dirty="0"/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GB" sz="2400" b="1" noProof="0" dirty="0"/>
              <a:t>Discussion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GB" sz="2400" noProof="0" dirty="0"/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GB" sz="1400" noProof="0" dirty="0"/>
          </a:p>
        </p:txBody>
      </p:sp>
    </p:spTree>
    <p:extLst>
      <p:ext uri="{BB962C8B-B14F-4D97-AF65-F5344CB8AC3E}">
        <p14:creationId xmlns:p14="http://schemas.microsoft.com/office/powerpoint/2010/main" val="1573378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16DE2-E84B-854D-3D33-736245C6B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DE86AA-E5A6-F4D8-27DF-1FAF8D13B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69" y="2766218"/>
            <a:ext cx="9210262" cy="1325563"/>
          </a:xfrm>
        </p:spPr>
        <p:txBody>
          <a:bodyPr anchor="ctr"/>
          <a:lstStyle/>
          <a:p>
            <a:pPr algn="ctr"/>
            <a:r>
              <a:rPr lang="en-GB" noProof="0" dirty="0"/>
              <a:t>Innovative indicators</a:t>
            </a:r>
            <a:br>
              <a:rPr lang="en-GB" noProof="0" dirty="0"/>
            </a:br>
            <a:r>
              <a:rPr lang="en-GB" dirty="0"/>
              <a:t>A new objective measure for ED crowding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681174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236FB-B875-C32E-A8EE-E51B84D95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B3C16A-A620-91A2-F105-B4A7ACF05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Measuring</a:t>
            </a:r>
            <a:r>
              <a:rPr lang="it-IT" dirty="0"/>
              <a:t> ED </a:t>
            </a:r>
            <a:r>
              <a:rPr lang="it-IT" dirty="0" err="1"/>
              <a:t>crowding</a:t>
            </a:r>
            <a:r>
              <a:rPr lang="it-IT" dirty="0"/>
              <a:t>: state of the art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1E547B-5EFF-3F49-3158-73B2170442B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3337" y="1690688"/>
            <a:ext cx="10900803" cy="435133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it-IT" dirty="0">
                <a:solidFill>
                  <a:srgbClr val="5E777A"/>
                </a:solidFill>
              </a:rPr>
              <a:t>ED </a:t>
            </a:r>
            <a:r>
              <a:rPr lang="it-IT" dirty="0" err="1">
                <a:solidFill>
                  <a:srgbClr val="5E777A"/>
                </a:solidFill>
              </a:rPr>
              <a:t>crowding</a:t>
            </a:r>
            <a:r>
              <a:rPr lang="it-IT" dirty="0">
                <a:solidFill>
                  <a:srgbClr val="5E777A"/>
                </a:solidFill>
              </a:rPr>
              <a:t> </a:t>
            </a:r>
            <a:r>
              <a:rPr lang="it-IT" dirty="0" err="1">
                <a:solidFill>
                  <a:srgbClr val="5E777A"/>
                </a:solidFill>
              </a:rPr>
              <a:t>indicators</a:t>
            </a:r>
            <a:r>
              <a:rPr lang="it-IT" dirty="0">
                <a:solidFill>
                  <a:srgbClr val="5E777A"/>
                </a:solidFill>
              </a:rPr>
              <a:t>: NEDOCS, EDWIN, READI, … </a:t>
            </a:r>
            <a:endParaRPr lang="it-IT" dirty="0">
              <a:solidFill>
                <a:srgbClr val="404040"/>
              </a:solidFill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C92A0391-5FB8-2A52-4688-5E2DA51BC5BD}"/>
              </a:ext>
            </a:extLst>
          </p:cNvPr>
          <p:cNvSpPr/>
          <p:nvPr/>
        </p:nvSpPr>
        <p:spPr>
          <a:xfrm>
            <a:off x="4041749" y="1678963"/>
            <a:ext cx="1308833" cy="468050"/>
          </a:xfrm>
          <a:prstGeom prst="roundRect">
            <a:avLst/>
          </a:prstGeom>
          <a:noFill/>
          <a:ln w="28575">
            <a:solidFill>
              <a:srgbClr val="FF66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9CF45EF-3693-7FCE-9D1B-8F06B327669F}"/>
              </a:ext>
            </a:extLst>
          </p:cNvPr>
          <p:cNvSpPr txBox="1"/>
          <p:nvPr/>
        </p:nvSpPr>
        <p:spPr>
          <a:xfrm>
            <a:off x="161364" y="2423578"/>
            <a:ext cx="9592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5E777A"/>
                </a:solidFill>
              </a:rPr>
              <a:t>NEDOCS = 85.5(</a:t>
            </a:r>
            <a:r>
              <a:rPr lang="it-IT" sz="2800" b="1" dirty="0">
                <a:solidFill>
                  <a:srgbClr val="FF6666"/>
                </a:solidFill>
              </a:rPr>
              <a:t>C</a:t>
            </a:r>
            <a:r>
              <a:rPr lang="it-IT" sz="2800" dirty="0">
                <a:solidFill>
                  <a:srgbClr val="5E777A"/>
                </a:solidFill>
              </a:rPr>
              <a:t>/</a:t>
            </a:r>
            <a:r>
              <a:rPr lang="it-IT" sz="2800" b="1" dirty="0">
                <a:solidFill>
                  <a:srgbClr val="FF6666"/>
                </a:solidFill>
              </a:rPr>
              <a:t>A</a:t>
            </a:r>
            <a:r>
              <a:rPr lang="it-IT" sz="2800" dirty="0">
                <a:solidFill>
                  <a:srgbClr val="5E777A"/>
                </a:solidFill>
              </a:rPr>
              <a:t>) + 600(</a:t>
            </a:r>
            <a:r>
              <a:rPr lang="it-IT" sz="2800" b="1" dirty="0">
                <a:solidFill>
                  <a:srgbClr val="FF6666"/>
                </a:solidFill>
              </a:rPr>
              <a:t>F</a:t>
            </a:r>
            <a:r>
              <a:rPr lang="it-IT" sz="2800" dirty="0">
                <a:solidFill>
                  <a:srgbClr val="5E777A"/>
                </a:solidFill>
              </a:rPr>
              <a:t>/</a:t>
            </a:r>
            <a:r>
              <a:rPr lang="it-IT" sz="2800" b="1" dirty="0">
                <a:solidFill>
                  <a:srgbClr val="FF6666"/>
                </a:solidFill>
              </a:rPr>
              <a:t>B</a:t>
            </a:r>
            <a:r>
              <a:rPr lang="it-IT" sz="2800" dirty="0">
                <a:solidFill>
                  <a:srgbClr val="5E777A"/>
                </a:solidFill>
              </a:rPr>
              <a:t>) + 13.4(</a:t>
            </a:r>
            <a:r>
              <a:rPr lang="it-IT" sz="2800" b="1" dirty="0">
                <a:solidFill>
                  <a:srgbClr val="FF6666"/>
                </a:solidFill>
              </a:rPr>
              <a:t>D</a:t>
            </a:r>
            <a:r>
              <a:rPr lang="it-IT" sz="2800" dirty="0">
                <a:solidFill>
                  <a:srgbClr val="5E777A"/>
                </a:solidFill>
              </a:rPr>
              <a:t>) + 0.93(</a:t>
            </a:r>
            <a:r>
              <a:rPr lang="it-IT" sz="2800" b="1" dirty="0">
                <a:solidFill>
                  <a:srgbClr val="FF6666"/>
                </a:solidFill>
              </a:rPr>
              <a:t>E</a:t>
            </a:r>
            <a:r>
              <a:rPr lang="it-IT" sz="2800" dirty="0">
                <a:solidFill>
                  <a:srgbClr val="5E777A"/>
                </a:solidFill>
              </a:rPr>
              <a:t>) + 5.64(</a:t>
            </a:r>
            <a:r>
              <a:rPr lang="it-IT" sz="2800" b="1" dirty="0">
                <a:solidFill>
                  <a:srgbClr val="FF6666"/>
                </a:solidFill>
              </a:rPr>
              <a:t>G</a:t>
            </a:r>
            <a:r>
              <a:rPr lang="it-IT" sz="2800" dirty="0">
                <a:solidFill>
                  <a:srgbClr val="5E777A"/>
                </a:solidFill>
              </a:rPr>
              <a:t>) - 20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D597D7F1-7F6B-54D0-B3D0-CC060C025313}"/>
              </a:ext>
            </a:extLst>
          </p:cNvPr>
          <p:cNvSpPr txBox="1">
            <a:spLocks/>
          </p:cNvSpPr>
          <p:nvPr/>
        </p:nvSpPr>
        <p:spPr>
          <a:xfrm>
            <a:off x="439642" y="3484301"/>
            <a:ext cx="8346140" cy="31521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b="1" dirty="0">
                <a:solidFill>
                  <a:srgbClr val="FF6666"/>
                </a:solidFill>
              </a:rPr>
              <a:t>A</a:t>
            </a:r>
            <a:r>
              <a:rPr lang="it-IT" dirty="0">
                <a:solidFill>
                  <a:srgbClr val="5E777A"/>
                </a:solidFill>
              </a:rPr>
              <a:t>: </a:t>
            </a:r>
            <a:r>
              <a:rPr lang="it-IT" dirty="0" err="1">
                <a:solidFill>
                  <a:srgbClr val="5E777A"/>
                </a:solidFill>
              </a:rPr>
              <a:t>Number</a:t>
            </a:r>
            <a:r>
              <a:rPr lang="it-IT" dirty="0">
                <a:solidFill>
                  <a:srgbClr val="5E777A"/>
                </a:solidFill>
              </a:rPr>
              <a:t> of ED beds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b="1" dirty="0">
                <a:solidFill>
                  <a:srgbClr val="FF6666"/>
                </a:solidFill>
              </a:rPr>
              <a:t>B</a:t>
            </a:r>
            <a:r>
              <a:rPr lang="it-IT" dirty="0">
                <a:solidFill>
                  <a:srgbClr val="5E777A"/>
                </a:solidFill>
              </a:rPr>
              <a:t>: </a:t>
            </a:r>
            <a:r>
              <a:rPr lang="it-IT" dirty="0" err="1">
                <a:solidFill>
                  <a:srgbClr val="5E777A"/>
                </a:solidFill>
              </a:rPr>
              <a:t>Number</a:t>
            </a:r>
            <a:r>
              <a:rPr lang="it-IT" dirty="0">
                <a:solidFill>
                  <a:srgbClr val="5E777A"/>
                </a:solidFill>
              </a:rPr>
              <a:t> of hospital beds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b="1" dirty="0">
                <a:solidFill>
                  <a:srgbClr val="FF6666"/>
                </a:solidFill>
              </a:rPr>
              <a:t>C</a:t>
            </a:r>
            <a:r>
              <a:rPr lang="it-IT" dirty="0">
                <a:solidFill>
                  <a:srgbClr val="5E777A"/>
                </a:solidFill>
              </a:rPr>
              <a:t>: </a:t>
            </a:r>
            <a:r>
              <a:rPr lang="it-IT" dirty="0" err="1">
                <a:solidFill>
                  <a:srgbClr val="5E777A"/>
                </a:solidFill>
              </a:rPr>
              <a:t>Number</a:t>
            </a:r>
            <a:r>
              <a:rPr lang="it-IT" dirty="0">
                <a:solidFill>
                  <a:srgbClr val="5E777A"/>
                </a:solidFill>
              </a:rPr>
              <a:t> of </a:t>
            </a:r>
            <a:r>
              <a:rPr lang="it-IT" dirty="0" err="1">
                <a:solidFill>
                  <a:srgbClr val="5E777A"/>
                </a:solidFill>
              </a:rPr>
              <a:t>patients</a:t>
            </a:r>
            <a:r>
              <a:rPr lang="it-IT" dirty="0">
                <a:solidFill>
                  <a:srgbClr val="5E777A"/>
                </a:solidFill>
              </a:rPr>
              <a:t> in </a:t>
            </a:r>
            <a:r>
              <a:rPr lang="it-IT" dirty="0" err="1">
                <a:solidFill>
                  <a:srgbClr val="5E777A"/>
                </a:solidFill>
              </a:rPr>
              <a:t>charge</a:t>
            </a:r>
            <a:r>
              <a:rPr lang="it-IT" dirty="0">
                <a:solidFill>
                  <a:srgbClr val="5E777A"/>
                </a:solidFill>
              </a:rPr>
              <a:t> to the 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b="1" dirty="0">
                <a:solidFill>
                  <a:srgbClr val="FF6666"/>
                </a:solidFill>
              </a:rPr>
              <a:t>D</a:t>
            </a:r>
            <a:r>
              <a:rPr lang="it-IT" dirty="0">
                <a:solidFill>
                  <a:srgbClr val="5E777A"/>
                </a:solidFill>
              </a:rPr>
              <a:t>: </a:t>
            </a:r>
            <a:r>
              <a:rPr lang="it-IT" dirty="0" err="1">
                <a:solidFill>
                  <a:srgbClr val="5E777A"/>
                </a:solidFill>
              </a:rPr>
              <a:t>Number</a:t>
            </a:r>
            <a:r>
              <a:rPr lang="it-IT" dirty="0">
                <a:solidFill>
                  <a:srgbClr val="5E777A"/>
                </a:solidFill>
              </a:rPr>
              <a:t> of </a:t>
            </a:r>
            <a:r>
              <a:rPr lang="it-IT" dirty="0" err="1">
                <a:solidFill>
                  <a:srgbClr val="5E777A"/>
                </a:solidFill>
              </a:rPr>
              <a:t>ventilated</a:t>
            </a:r>
            <a:r>
              <a:rPr lang="it-IT" dirty="0">
                <a:solidFill>
                  <a:srgbClr val="5E777A"/>
                </a:solidFill>
              </a:rPr>
              <a:t> </a:t>
            </a:r>
            <a:r>
              <a:rPr lang="it-IT" dirty="0" err="1">
                <a:solidFill>
                  <a:srgbClr val="5E777A"/>
                </a:solidFill>
              </a:rPr>
              <a:t>patients</a:t>
            </a:r>
            <a:r>
              <a:rPr lang="it-IT" dirty="0">
                <a:solidFill>
                  <a:srgbClr val="5E777A"/>
                </a:solidFill>
              </a:rPr>
              <a:t> in the 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b="1" dirty="0">
                <a:solidFill>
                  <a:srgbClr val="FF6666"/>
                </a:solidFill>
              </a:rPr>
              <a:t>E</a:t>
            </a:r>
            <a:r>
              <a:rPr lang="it-IT" dirty="0">
                <a:solidFill>
                  <a:srgbClr val="5E777A"/>
                </a:solidFill>
              </a:rPr>
              <a:t>: Maximum </a:t>
            </a:r>
            <a:r>
              <a:rPr lang="it-IT" dirty="0" err="1">
                <a:solidFill>
                  <a:srgbClr val="5E777A"/>
                </a:solidFill>
              </a:rPr>
              <a:t>waiting</a:t>
            </a:r>
            <a:r>
              <a:rPr lang="it-IT" dirty="0">
                <a:solidFill>
                  <a:srgbClr val="5E777A"/>
                </a:solidFill>
              </a:rPr>
              <a:t> time for the hospital </a:t>
            </a:r>
            <a:r>
              <a:rPr lang="it-IT" dirty="0" err="1">
                <a:solidFill>
                  <a:srgbClr val="5E777A"/>
                </a:solidFill>
              </a:rPr>
              <a:t>admission</a:t>
            </a:r>
            <a:endParaRPr lang="it-IT" dirty="0">
              <a:solidFill>
                <a:srgbClr val="5E777A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b="1" dirty="0">
                <a:solidFill>
                  <a:srgbClr val="FF6666"/>
                </a:solidFill>
              </a:rPr>
              <a:t>F</a:t>
            </a:r>
            <a:r>
              <a:rPr lang="it-IT" dirty="0">
                <a:solidFill>
                  <a:srgbClr val="5E777A"/>
                </a:solidFill>
              </a:rPr>
              <a:t>: N</a:t>
            </a:r>
            <a:r>
              <a:rPr lang="en-US" dirty="0">
                <a:solidFill>
                  <a:srgbClr val="5E777A"/>
                </a:solidFill>
              </a:rPr>
              <a:t>umber of patients awaiting hospital admission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b="1" dirty="0">
                <a:solidFill>
                  <a:srgbClr val="FF6666"/>
                </a:solidFill>
              </a:rPr>
              <a:t>G</a:t>
            </a:r>
            <a:r>
              <a:rPr lang="it-IT" dirty="0">
                <a:solidFill>
                  <a:srgbClr val="5E777A"/>
                </a:solidFill>
              </a:rPr>
              <a:t>: Maximum </a:t>
            </a:r>
            <a:r>
              <a:rPr lang="it-IT" dirty="0" err="1">
                <a:solidFill>
                  <a:srgbClr val="5E777A"/>
                </a:solidFill>
              </a:rPr>
              <a:t>waiting</a:t>
            </a:r>
            <a:r>
              <a:rPr lang="it-IT" dirty="0">
                <a:solidFill>
                  <a:srgbClr val="5E777A"/>
                </a:solidFill>
              </a:rPr>
              <a:t> time for the </a:t>
            </a:r>
            <a:r>
              <a:rPr lang="it-IT" dirty="0" err="1">
                <a:solidFill>
                  <a:srgbClr val="5E777A"/>
                </a:solidFill>
              </a:rPr>
              <a:t>medical</a:t>
            </a:r>
            <a:r>
              <a:rPr lang="it-IT" dirty="0">
                <a:solidFill>
                  <a:srgbClr val="5E777A"/>
                </a:solidFill>
              </a:rPr>
              <a:t> </a:t>
            </a:r>
            <a:r>
              <a:rPr lang="it-IT" dirty="0" err="1">
                <a:solidFill>
                  <a:srgbClr val="5E777A"/>
                </a:solidFill>
              </a:rPr>
              <a:t>visit</a:t>
            </a:r>
            <a:endParaRPr lang="it-IT" dirty="0">
              <a:solidFill>
                <a:srgbClr val="5E777A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it-IT" dirty="0">
              <a:solidFill>
                <a:srgbClr val="404040"/>
              </a:solidFill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A1BDFDCF-6BBB-7D0A-4883-7719BFFC72B4}"/>
              </a:ext>
            </a:extLst>
          </p:cNvPr>
          <p:cNvCxnSpPr>
            <a:cxnSpLocks/>
          </p:cNvCxnSpPr>
          <p:nvPr/>
        </p:nvCxnSpPr>
        <p:spPr>
          <a:xfrm>
            <a:off x="3888477" y="3796094"/>
            <a:ext cx="5079167" cy="9578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4F952933-A604-0B88-DE2B-E1E79AFC1390}"/>
              </a:ext>
            </a:extLst>
          </p:cNvPr>
          <p:cNvCxnSpPr>
            <a:cxnSpLocks/>
          </p:cNvCxnSpPr>
          <p:nvPr/>
        </p:nvCxnSpPr>
        <p:spPr>
          <a:xfrm>
            <a:off x="4571625" y="4177619"/>
            <a:ext cx="4317852" cy="7865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3ED82AE5-80D3-CC9F-E195-DB9BCE5828D3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6734135" y="5027710"/>
            <a:ext cx="2107335" cy="564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C00F5B19-B218-61D0-7781-D0A98EC1AEAD}"/>
              </a:ext>
            </a:extLst>
          </p:cNvPr>
          <p:cNvCxnSpPr>
            <a:cxnSpLocks/>
          </p:cNvCxnSpPr>
          <p:nvPr/>
        </p:nvCxnSpPr>
        <p:spPr>
          <a:xfrm flipV="1">
            <a:off x="8141066" y="5319896"/>
            <a:ext cx="700404" cy="1608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2798520E-7D7A-07B2-7FFB-0BE8CEF19078}"/>
              </a:ext>
            </a:extLst>
          </p:cNvPr>
          <p:cNvCxnSpPr>
            <a:cxnSpLocks/>
          </p:cNvCxnSpPr>
          <p:nvPr/>
        </p:nvCxnSpPr>
        <p:spPr>
          <a:xfrm flipV="1">
            <a:off x="7795348" y="5433095"/>
            <a:ext cx="1094129" cy="4402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09F9DB9-5BCF-490C-A8E7-D6DB5EFB8BAD}"/>
              </a:ext>
            </a:extLst>
          </p:cNvPr>
          <p:cNvSpPr txBox="1"/>
          <p:nvPr/>
        </p:nvSpPr>
        <p:spPr>
          <a:xfrm>
            <a:off x="8841470" y="4677937"/>
            <a:ext cx="2650677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2600" dirty="0" err="1">
                <a:solidFill>
                  <a:srgbClr val="FF0000"/>
                </a:solidFill>
              </a:rPr>
              <a:t>Heterogeneous</a:t>
            </a:r>
            <a:r>
              <a:rPr lang="it-IT" sz="2600" dirty="0">
                <a:solidFill>
                  <a:srgbClr val="FF0000"/>
                </a:solidFill>
              </a:rPr>
              <a:t> </a:t>
            </a:r>
            <a:r>
              <a:rPr lang="it-IT" sz="2600" dirty="0" err="1">
                <a:solidFill>
                  <a:srgbClr val="FF0000"/>
                </a:solidFill>
              </a:rPr>
              <a:t>approximations</a:t>
            </a:r>
            <a:r>
              <a:rPr lang="it-IT" sz="2600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27363F68-B571-8AED-A717-E60C1FC096A1}"/>
              </a:ext>
            </a:extLst>
          </p:cNvPr>
          <p:cNvSpPr txBox="1"/>
          <p:nvPr/>
        </p:nvSpPr>
        <p:spPr>
          <a:xfrm>
            <a:off x="6992135" y="3036347"/>
            <a:ext cx="3349069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2600" dirty="0" err="1">
                <a:solidFill>
                  <a:srgbClr val="FF0000"/>
                </a:solidFill>
              </a:rPr>
              <a:t>Developed</a:t>
            </a:r>
            <a:r>
              <a:rPr lang="it-IT" sz="2600" dirty="0">
                <a:solidFill>
                  <a:srgbClr val="FF0000"/>
                </a:solidFill>
              </a:rPr>
              <a:t> in 8 large </a:t>
            </a:r>
            <a:r>
              <a:rPr lang="it-IT" sz="2600" dirty="0" err="1">
                <a:solidFill>
                  <a:srgbClr val="FF0000"/>
                </a:solidFill>
              </a:rPr>
              <a:t>university</a:t>
            </a:r>
            <a:r>
              <a:rPr lang="it-IT" sz="2600" dirty="0">
                <a:solidFill>
                  <a:srgbClr val="FF0000"/>
                </a:solidFill>
              </a:rPr>
              <a:t> hospitals in the US in 2002</a:t>
            </a:r>
          </a:p>
        </p:txBody>
      </p: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DD7C58E7-FC49-5C77-2582-C7851F6A16FA}"/>
              </a:ext>
            </a:extLst>
          </p:cNvPr>
          <p:cNvCxnSpPr>
            <a:cxnSpLocks/>
            <a:endCxn id="54" idx="1"/>
          </p:cNvCxnSpPr>
          <p:nvPr/>
        </p:nvCxnSpPr>
        <p:spPr>
          <a:xfrm>
            <a:off x="2197826" y="2855919"/>
            <a:ext cx="4794309" cy="7667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2 63">
            <a:extLst>
              <a:ext uri="{FF2B5EF4-FFF2-40B4-BE49-F238E27FC236}">
                <a16:creationId xmlns:a16="http://schemas.microsoft.com/office/drawing/2014/main" id="{346BC1E4-9FDA-8F75-727C-0D264AA9EA69}"/>
              </a:ext>
            </a:extLst>
          </p:cNvPr>
          <p:cNvCxnSpPr>
            <a:cxnSpLocks/>
          </p:cNvCxnSpPr>
          <p:nvPr/>
        </p:nvCxnSpPr>
        <p:spPr>
          <a:xfrm>
            <a:off x="3857195" y="2866089"/>
            <a:ext cx="3238635" cy="5689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2 65">
            <a:extLst>
              <a:ext uri="{FF2B5EF4-FFF2-40B4-BE49-F238E27FC236}">
                <a16:creationId xmlns:a16="http://schemas.microsoft.com/office/drawing/2014/main" id="{E12BD253-BA54-E921-3BDA-276F834C0369}"/>
              </a:ext>
            </a:extLst>
          </p:cNvPr>
          <p:cNvCxnSpPr>
            <a:cxnSpLocks/>
          </p:cNvCxnSpPr>
          <p:nvPr/>
        </p:nvCxnSpPr>
        <p:spPr>
          <a:xfrm>
            <a:off x="5505133" y="2857694"/>
            <a:ext cx="1706491" cy="3815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2 70">
            <a:extLst>
              <a:ext uri="{FF2B5EF4-FFF2-40B4-BE49-F238E27FC236}">
                <a16:creationId xmlns:a16="http://schemas.microsoft.com/office/drawing/2014/main" id="{7AD8D27E-B5A3-D477-D09D-A4D7C685DBB2}"/>
              </a:ext>
            </a:extLst>
          </p:cNvPr>
          <p:cNvCxnSpPr>
            <a:cxnSpLocks/>
          </p:cNvCxnSpPr>
          <p:nvPr/>
        </p:nvCxnSpPr>
        <p:spPr>
          <a:xfrm>
            <a:off x="6956860" y="2848114"/>
            <a:ext cx="476664" cy="2393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2 73">
            <a:extLst>
              <a:ext uri="{FF2B5EF4-FFF2-40B4-BE49-F238E27FC236}">
                <a16:creationId xmlns:a16="http://schemas.microsoft.com/office/drawing/2014/main" id="{63D79E1C-A8EE-819B-6139-98B5CAA6C982}"/>
              </a:ext>
            </a:extLst>
          </p:cNvPr>
          <p:cNvCxnSpPr>
            <a:cxnSpLocks/>
          </p:cNvCxnSpPr>
          <p:nvPr/>
        </p:nvCxnSpPr>
        <p:spPr>
          <a:xfrm>
            <a:off x="8177250" y="2868585"/>
            <a:ext cx="0" cy="2188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2 75">
            <a:extLst>
              <a:ext uri="{FF2B5EF4-FFF2-40B4-BE49-F238E27FC236}">
                <a16:creationId xmlns:a16="http://schemas.microsoft.com/office/drawing/2014/main" id="{5B25FC67-DA89-3115-BE29-E713EEF7F588}"/>
              </a:ext>
            </a:extLst>
          </p:cNvPr>
          <p:cNvCxnSpPr>
            <a:cxnSpLocks/>
          </p:cNvCxnSpPr>
          <p:nvPr/>
        </p:nvCxnSpPr>
        <p:spPr>
          <a:xfrm flipH="1">
            <a:off x="9266548" y="2848114"/>
            <a:ext cx="146097" cy="2393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58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  <p:bldP spid="24" grpId="0"/>
      <p:bldP spid="5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D53A6F-CE48-74DA-A250-D9E41EB8D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ED </a:t>
            </a:r>
            <a:r>
              <a:rPr lang="it-IT" dirty="0" err="1"/>
              <a:t>crowding</a:t>
            </a:r>
            <a:r>
              <a:rPr lang="it-IT" dirty="0"/>
              <a:t> and </a:t>
            </a:r>
            <a:r>
              <a:rPr lang="it-IT" dirty="0" err="1"/>
              <a:t>waiting</a:t>
            </a:r>
            <a:r>
              <a:rPr lang="it-IT" dirty="0"/>
              <a:t> time for the </a:t>
            </a:r>
            <a:r>
              <a:rPr lang="it-IT" dirty="0" err="1"/>
              <a:t>visit</a:t>
            </a:r>
            <a:endParaRPr lang="it-IT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8483DD79-7A45-E8F6-34AF-BB3D965E31DA}"/>
              </a:ext>
            </a:extLst>
          </p:cNvPr>
          <p:cNvGrpSpPr/>
          <p:nvPr/>
        </p:nvGrpSpPr>
        <p:grpSpPr>
          <a:xfrm>
            <a:off x="1016259" y="903983"/>
            <a:ext cx="5780465" cy="5547672"/>
            <a:chOff x="1845820" y="1092521"/>
            <a:chExt cx="5780465" cy="5547672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05BB2308-8ECB-EB2F-0FEE-8CB93D1DB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17" t="1546" r="2264" b="2"/>
            <a:stretch>
              <a:fillRect/>
            </a:stretch>
          </p:blipFill>
          <p:spPr>
            <a:xfrm>
              <a:off x="1845820" y="1092521"/>
              <a:ext cx="5780465" cy="5547672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63BC4FE5-DF89-3048-37AB-FD45E4B439CF}"/>
                </a:ext>
              </a:extLst>
            </p:cNvPr>
            <p:cNvSpPr txBox="1"/>
            <p:nvPr/>
          </p:nvSpPr>
          <p:spPr>
            <a:xfrm>
              <a:off x="3629503" y="1218990"/>
              <a:ext cx="2382924" cy="216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/>
                <a:t>Emergency Department 1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A770FCA7-368B-E1B3-9870-DFF936848446}"/>
                </a:ext>
              </a:extLst>
            </p:cNvPr>
            <p:cNvSpPr txBox="1"/>
            <p:nvPr/>
          </p:nvSpPr>
          <p:spPr>
            <a:xfrm>
              <a:off x="3629503" y="3983948"/>
              <a:ext cx="2382924" cy="252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/>
                <a:t>Emergency Department 2</a:t>
              </a: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B13AA2B-797C-7E71-DF67-A207BFB61CD5}"/>
              </a:ext>
            </a:extLst>
          </p:cNvPr>
          <p:cNvSpPr txBox="1"/>
          <p:nvPr/>
        </p:nvSpPr>
        <p:spPr>
          <a:xfrm rot="16200000">
            <a:off x="-1257665" y="3406852"/>
            <a:ext cx="39713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2000" dirty="0" err="1">
                <a:solidFill>
                  <a:srgbClr val="5E777A"/>
                </a:solidFill>
              </a:rPr>
              <a:t>Waiting</a:t>
            </a:r>
            <a:r>
              <a:rPr lang="it-IT" sz="2000" dirty="0">
                <a:solidFill>
                  <a:srgbClr val="5E777A"/>
                </a:solidFill>
              </a:rPr>
              <a:t> time (minutes)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43D5D20-CED0-9202-3D77-77CBB68F150A}"/>
              </a:ext>
            </a:extLst>
          </p:cNvPr>
          <p:cNvSpPr txBox="1"/>
          <p:nvPr/>
        </p:nvSpPr>
        <p:spPr>
          <a:xfrm>
            <a:off x="1902036" y="6451655"/>
            <a:ext cx="42725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2000" dirty="0" err="1">
                <a:solidFill>
                  <a:srgbClr val="5E777A"/>
                </a:solidFill>
              </a:rPr>
              <a:t>Number</a:t>
            </a:r>
            <a:r>
              <a:rPr lang="it-IT" sz="2000" dirty="0">
                <a:solidFill>
                  <a:srgbClr val="5E777A"/>
                </a:solidFill>
              </a:rPr>
              <a:t> of </a:t>
            </a:r>
            <a:r>
              <a:rPr lang="it-IT" sz="2000" dirty="0" err="1">
                <a:solidFill>
                  <a:srgbClr val="5E777A"/>
                </a:solidFill>
              </a:rPr>
              <a:t>patients</a:t>
            </a:r>
            <a:r>
              <a:rPr lang="it-IT" sz="2000" dirty="0">
                <a:solidFill>
                  <a:srgbClr val="5E777A"/>
                </a:solidFill>
              </a:rPr>
              <a:t> </a:t>
            </a:r>
            <a:r>
              <a:rPr lang="it-IT" sz="2000" dirty="0" err="1">
                <a:solidFill>
                  <a:srgbClr val="5E777A"/>
                </a:solidFill>
              </a:rPr>
              <a:t>present</a:t>
            </a:r>
            <a:r>
              <a:rPr lang="it-IT" sz="2000" dirty="0">
                <a:solidFill>
                  <a:srgbClr val="5E777A"/>
                </a:solidFill>
              </a:rPr>
              <a:t> in ED (N)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E0A5C6F6-95A8-A120-F54A-7720F96B3E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575" t="6568" r="73578" b="15536"/>
          <a:stretch>
            <a:fillRect/>
          </a:stretch>
        </p:blipFill>
        <p:spPr>
          <a:xfrm>
            <a:off x="7122286" y="2295245"/>
            <a:ext cx="1414588" cy="3600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49E0E3B8-0A13-F876-EB83-0F4E8A0E2E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830" t="6568" r="35020" b="15536"/>
          <a:stretch>
            <a:fillRect/>
          </a:stretch>
        </p:blipFill>
        <p:spPr>
          <a:xfrm>
            <a:off x="7122286" y="3663011"/>
            <a:ext cx="2014997" cy="36000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24AEDB0-17C0-6FC0-3867-EC45CECEC996}"/>
              </a:ext>
            </a:extLst>
          </p:cNvPr>
          <p:cNvSpPr txBox="1"/>
          <p:nvPr/>
        </p:nvSpPr>
        <p:spPr>
          <a:xfrm>
            <a:off x="7017660" y="1639303"/>
            <a:ext cx="15192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2000" b="1" dirty="0">
                <a:solidFill>
                  <a:srgbClr val="5E777A"/>
                </a:solidFill>
              </a:rPr>
              <a:t>Triage code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DFCEDDB-C30F-30C8-64E7-0B600923DB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828" t="6567" r="24394" b="-15889"/>
          <a:stretch>
            <a:fillRect/>
          </a:stretch>
        </p:blipFill>
        <p:spPr>
          <a:xfrm>
            <a:off x="7105496" y="4321175"/>
            <a:ext cx="1024288" cy="504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3373CC9-CE9C-C6A9-65E1-021A2DE36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605" t="6568" b="2"/>
          <a:stretch>
            <a:fillRect/>
          </a:stretch>
        </p:blipFill>
        <p:spPr>
          <a:xfrm>
            <a:off x="7122286" y="4999440"/>
            <a:ext cx="2325294" cy="432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46007CD-040F-022F-5EE4-DDCF155B8B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628" t="3701" r="56498" b="2"/>
          <a:stretch>
            <a:fillRect/>
          </a:stretch>
        </p:blipFill>
        <p:spPr>
          <a:xfrm>
            <a:off x="7122286" y="2925128"/>
            <a:ext cx="1690654" cy="468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EC8F5E-13DD-2962-BE23-01797F456D9A}"/>
              </a:ext>
            </a:extLst>
          </p:cNvPr>
          <p:cNvSpPr txBox="1"/>
          <p:nvPr/>
        </p:nvSpPr>
        <p:spPr>
          <a:xfrm>
            <a:off x="9810849" y="4999440"/>
            <a:ext cx="8370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it-IT" sz="2000" b="1" dirty="0" err="1">
                <a:solidFill>
                  <a:srgbClr val="FF0000"/>
                </a:solidFill>
              </a:rPr>
              <a:t>Flat</a:t>
            </a:r>
            <a:r>
              <a:rPr lang="it-IT" sz="20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57B6CC3-F878-F2B4-0A6D-353E53975864}"/>
              </a:ext>
            </a:extLst>
          </p:cNvPr>
          <p:cNvSpPr txBox="1"/>
          <p:nvPr/>
        </p:nvSpPr>
        <p:spPr>
          <a:xfrm>
            <a:off x="9810849" y="4349456"/>
            <a:ext cx="17087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it-IT" sz="2000" b="1" dirty="0" err="1">
                <a:solidFill>
                  <a:schemeClr val="accent4"/>
                </a:solidFill>
              </a:rPr>
              <a:t>Almost</a:t>
            </a:r>
            <a:r>
              <a:rPr lang="it-IT" sz="2000" b="1" dirty="0">
                <a:solidFill>
                  <a:schemeClr val="accent4"/>
                </a:solidFill>
              </a:rPr>
              <a:t> </a:t>
            </a:r>
            <a:r>
              <a:rPr lang="it-IT" sz="2000" b="1" dirty="0" err="1">
                <a:solidFill>
                  <a:schemeClr val="accent4"/>
                </a:solidFill>
              </a:rPr>
              <a:t>flat</a:t>
            </a:r>
            <a:r>
              <a:rPr lang="it-IT" sz="2000" b="1" dirty="0">
                <a:solidFill>
                  <a:schemeClr val="accent4"/>
                </a:solidFill>
              </a:rPr>
              <a:t>!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A27B4C1-22D6-DAE8-C33F-C9229C189C7B}"/>
              </a:ext>
            </a:extLst>
          </p:cNvPr>
          <p:cNvSpPr txBox="1"/>
          <p:nvPr/>
        </p:nvSpPr>
        <p:spPr>
          <a:xfrm>
            <a:off x="9810849" y="2285913"/>
            <a:ext cx="8370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it-IT" sz="2000" b="1" dirty="0" err="1">
                <a:solidFill>
                  <a:schemeClr val="bg2">
                    <a:lumMod val="75000"/>
                  </a:schemeClr>
                </a:solidFill>
              </a:rPr>
              <a:t>Few</a:t>
            </a:r>
            <a:r>
              <a:rPr lang="it-IT" sz="2000" b="1" dirty="0">
                <a:solidFill>
                  <a:schemeClr val="bg2">
                    <a:lumMod val="75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4598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60906-BA21-F229-06AC-20C543960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273954-468A-2765-CF5C-DAC6D1C86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A new ED </a:t>
            </a:r>
            <a:r>
              <a:rPr lang="it-IT" dirty="0" err="1"/>
              <a:t>crowding</a:t>
            </a:r>
            <a:r>
              <a:rPr lang="it-IT" dirty="0"/>
              <a:t> </a:t>
            </a:r>
            <a:r>
              <a:rPr lang="it-IT" dirty="0" err="1"/>
              <a:t>indicator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1EC1EB1-414F-5A20-FB04-BBCFC1124A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7478"/>
          <a:stretch>
            <a:fillRect/>
          </a:stretch>
        </p:blipFill>
        <p:spPr>
          <a:xfrm>
            <a:off x="637606" y="1371600"/>
            <a:ext cx="6244883" cy="37957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C66DF725-342E-EFE7-0AF1-20181DB3BB95}"/>
              </a:ext>
            </a:extLst>
          </p:cNvPr>
          <p:cNvSpPr txBox="1">
            <a:spLocks/>
          </p:cNvSpPr>
          <p:nvPr/>
        </p:nvSpPr>
        <p:spPr>
          <a:xfrm>
            <a:off x="7125554" y="1513002"/>
            <a:ext cx="4591963" cy="30085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dirty="0" err="1">
                <a:solidFill>
                  <a:srgbClr val="5E777A"/>
                </a:solidFill>
              </a:rPr>
              <a:t>Until</a:t>
            </a:r>
            <a:r>
              <a:rPr lang="it-IT" dirty="0">
                <a:solidFill>
                  <a:srgbClr val="5E777A"/>
                </a:solidFill>
              </a:rPr>
              <a:t> 2023, 4-level triage: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Non-</a:t>
            </a:r>
            <a:r>
              <a:rPr lang="it-IT" dirty="0" err="1">
                <a:solidFill>
                  <a:schemeClr val="bg2">
                    <a:lumMod val="75000"/>
                  </a:schemeClr>
                </a:solidFill>
              </a:rPr>
              <a:t>urgent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dirty="0">
                <a:solidFill>
                  <a:srgbClr val="00B050"/>
                </a:solidFill>
              </a:rPr>
              <a:t>Minor or </a:t>
            </a:r>
            <a:r>
              <a:rPr lang="it-IT" dirty="0" err="1">
                <a:solidFill>
                  <a:srgbClr val="00B050"/>
                </a:solidFill>
              </a:rPr>
              <a:t>deferrable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urgency</a:t>
            </a:r>
            <a:endParaRPr lang="it-IT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dirty="0" err="1">
                <a:solidFill>
                  <a:schemeClr val="accent4"/>
                </a:solidFill>
              </a:rPr>
              <a:t>Urgent</a:t>
            </a:r>
            <a:endParaRPr lang="it-IT" dirty="0">
              <a:solidFill>
                <a:schemeClr val="accent4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dirty="0">
                <a:solidFill>
                  <a:srgbClr val="FF0000"/>
                </a:solidFill>
              </a:rPr>
              <a:t>Immediate </a:t>
            </a:r>
            <a:r>
              <a:rPr lang="it-IT" dirty="0" err="1">
                <a:solidFill>
                  <a:srgbClr val="FF0000"/>
                </a:solidFill>
              </a:rPr>
              <a:t>emergency</a:t>
            </a:r>
            <a:endParaRPr lang="it-IT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t-IT" dirty="0">
              <a:solidFill>
                <a:srgbClr val="5E777A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t-IT" dirty="0">
              <a:solidFill>
                <a:srgbClr val="5E777A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it-IT" dirty="0">
              <a:solidFill>
                <a:srgbClr val="5E777A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dirty="0">
                <a:solidFill>
                  <a:srgbClr val="5E777A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it-IT" dirty="0">
              <a:solidFill>
                <a:srgbClr val="404040"/>
              </a:solidFill>
            </a:endParaRPr>
          </a:p>
        </p:txBody>
      </p:sp>
      <p:pic>
        <p:nvPicPr>
          <p:cNvPr id="6" name="Immagine 5" descr="Immagine che contiene mappa, atlante, testo&#10;&#10;Il contenuto generato dall'IA potrebbe non essere corretto.">
            <a:extLst>
              <a:ext uri="{FF2B5EF4-FFF2-40B4-BE49-F238E27FC236}">
                <a16:creationId xmlns:a16="http://schemas.microsoft.com/office/drawing/2014/main" id="{C7118B07-F65D-5618-BBBC-94A3CBB884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0207"/>
          <a:stretch>
            <a:fillRect/>
          </a:stretch>
        </p:blipFill>
        <p:spPr>
          <a:xfrm>
            <a:off x="7913247" y="4006490"/>
            <a:ext cx="2366127" cy="267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669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CE508-6196-F9E2-A861-0454976BF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AA92D1-7D29-4B14-3B6F-CACFAF58F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8" y="365125"/>
            <a:ext cx="9486781" cy="1325563"/>
          </a:xfrm>
        </p:spPr>
        <p:txBody>
          <a:bodyPr/>
          <a:lstStyle/>
          <a:p>
            <a:r>
              <a:rPr lang="it-IT" dirty="0"/>
              <a:t>ED </a:t>
            </a:r>
            <a:r>
              <a:rPr lang="it-IT" dirty="0" err="1"/>
              <a:t>crowding</a:t>
            </a:r>
            <a:r>
              <a:rPr lang="it-IT" dirty="0"/>
              <a:t> and </a:t>
            </a:r>
            <a:r>
              <a:rPr lang="it-IT" dirty="0" err="1"/>
              <a:t>waiting</a:t>
            </a:r>
            <a:r>
              <a:rPr lang="it-IT" dirty="0"/>
              <a:t> time (4-level triage)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10D09B0-D6E9-656E-DD05-F7BA08AF4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47" y="1055639"/>
            <a:ext cx="9286575" cy="5644116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EE49B8A3-86B8-3DEC-2DEB-E04ED2264FC9}"/>
              </a:ext>
            </a:extLst>
          </p:cNvPr>
          <p:cNvGrpSpPr/>
          <p:nvPr/>
        </p:nvGrpSpPr>
        <p:grpSpPr>
          <a:xfrm>
            <a:off x="9733193" y="2037850"/>
            <a:ext cx="2418969" cy="2233499"/>
            <a:chOff x="9705139" y="2319591"/>
            <a:chExt cx="2418969" cy="2233499"/>
          </a:xfrm>
        </p:grpSpPr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6F0DC49A-ABEC-62DE-6D7F-11C914AE97E2}"/>
                </a:ext>
              </a:extLst>
            </p:cNvPr>
            <p:cNvCxnSpPr/>
            <p:nvPr/>
          </p:nvCxnSpPr>
          <p:spPr>
            <a:xfrm>
              <a:off x="9844124" y="2963736"/>
              <a:ext cx="252000" cy="0"/>
            </a:xfrm>
            <a:prstGeom prst="line">
              <a:avLst/>
            </a:prstGeom>
            <a:ln w="28575">
              <a:solidFill>
                <a:srgbClr val="BCBCB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id="{ABADDD24-0589-52D2-8A47-23568FE594D5}"/>
                </a:ext>
              </a:extLst>
            </p:cNvPr>
            <p:cNvCxnSpPr/>
            <p:nvPr/>
          </p:nvCxnSpPr>
          <p:spPr>
            <a:xfrm>
              <a:off x="9844124" y="3410879"/>
              <a:ext cx="252000" cy="0"/>
            </a:xfrm>
            <a:prstGeom prst="line">
              <a:avLst/>
            </a:prstGeom>
            <a:ln w="28575">
              <a:solidFill>
                <a:srgbClr val="00CD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EECDDC15-4A76-E64D-8975-1A5C1B4DF0FE}"/>
                </a:ext>
              </a:extLst>
            </p:cNvPr>
            <p:cNvCxnSpPr/>
            <p:nvPr/>
          </p:nvCxnSpPr>
          <p:spPr>
            <a:xfrm>
              <a:off x="9844124" y="3895221"/>
              <a:ext cx="252000" cy="0"/>
            </a:xfrm>
            <a:prstGeom prst="line">
              <a:avLst/>
            </a:prstGeom>
            <a:ln w="28575">
              <a:solidFill>
                <a:srgbClr val="CCCC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60BF99F2-7F74-5A6D-0F86-8CC8599762B1}"/>
                </a:ext>
              </a:extLst>
            </p:cNvPr>
            <p:cNvCxnSpPr/>
            <p:nvPr/>
          </p:nvCxnSpPr>
          <p:spPr>
            <a:xfrm>
              <a:off x="9849890" y="4352905"/>
              <a:ext cx="252000" cy="0"/>
            </a:xfrm>
            <a:prstGeom prst="line">
              <a:avLst/>
            </a:prstGeom>
            <a:ln w="28575">
              <a:solidFill>
                <a:srgbClr val="C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4A245C16-67B0-6048-BCD2-A48D993579A4}"/>
                </a:ext>
              </a:extLst>
            </p:cNvPr>
            <p:cNvSpPr/>
            <p:nvPr/>
          </p:nvSpPr>
          <p:spPr>
            <a:xfrm>
              <a:off x="9705139" y="2319591"/>
              <a:ext cx="1606480" cy="46487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it-IT" dirty="0">
                  <a:solidFill>
                    <a:srgbClr val="5E777A"/>
                  </a:solidFill>
                </a:rPr>
                <a:t>Triage code</a:t>
              </a:r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BAD82E83-8CC1-3F95-469E-8ECAA617EEA1}"/>
                </a:ext>
              </a:extLst>
            </p:cNvPr>
            <p:cNvSpPr/>
            <p:nvPr/>
          </p:nvSpPr>
          <p:spPr>
            <a:xfrm>
              <a:off x="10212751" y="2694976"/>
              <a:ext cx="1265924" cy="46487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it-IT" dirty="0">
                  <a:solidFill>
                    <a:srgbClr val="5E777A"/>
                  </a:solidFill>
                </a:rPr>
                <a:t>Non-</a:t>
              </a:r>
              <a:r>
                <a:rPr lang="it-IT" dirty="0" err="1">
                  <a:solidFill>
                    <a:srgbClr val="5E777A"/>
                  </a:solidFill>
                </a:rPr>
                <a:t>urgent</a:t>
              </a:r>
              <a:endParaRPr lang="it-IT" dirty="0">
                <a:solidFill>
                  <a:srgbClr val="5E777A"/>
                </a:solidFill>
              </a:endParaRPr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201F89BE-4DC0-2728-7489-F0B8518FEAAF}"/>
                </a:ext>
              </a:extLst>
            </p:cNvPr>
            <p:cNvSpPr/>
            <p:nvPr/>
          </p:nvSpPr>
          <p:spPr>
            <a:xfrm>
              <a:off x="10212751" y="3128579"/>
              <a:ext cx="1819985" cy="64633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rgbClr val="5E777A"/>
                  </a:solidFill>
                </a:rPr>
                <a:t>Minor/</a:t>
              </a:r>
              <a:r>
                <a:rPr lang="it-IT" dirty="0" err="1">
                  <a:solidFill>
                    <a:srgbClr val="5E777A"/>
                  </a:solidFill>
                </a:rPr>
                <a:t>deferrable</a:t>
              </a:r>
              <a:endParaRPr lang="it-IT" dirty="0">
                <a:solidFill>
                  <a:srgbClr val="5E777A"/>
                </a:solidFill>
              </a:endParaRPr>
            </a:p>
            <a:p>
              <a:r>
                <a:rPr lang="it-IT" dirty="0" err="1">
                  <a:solidFill>
                    <a:srgbClr val="5E777A"/>
                  </a:solidFill>
                </a:rPr>
                <a:t>urgency</a:t>
              </a:r>
              <a:endParaRPr lang="it-IT" dirty="0">
                <a:solidFill>
                  <a:srgbClr val="5E777A"/>
                </a:solidFill>
              </a:endParaRP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12516D38-5422-8203-BDCC-BE4C1C8E7CB0}"/>
                </a:ext>
              </a:extLst>
            </p:cNvPr>
            <p:cNvSpPr/>
            <p:nvPr/>
          </p:nvSpPr>
          <p:spPr>
            <a:xfrm>
              <a:off x="10231132" y="3621731"/>
              <a:ext cx="828304" cy="46487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it-IT" dirty="0" err="1">
                  <a:solidFill>
                    <a:srgbClr val="5E777A"/>
                  </a:solidFill>
                </a:rPr>
                <a:t>Urgent</a:t>
              </a:r>
              <a:endParaRPr lang="it-IT" dirty="0">
                <a:solidFill>
                  <a:srgbClr val="5E777A"/>
                </a:solidFill>
              </a:endParaRP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51877DB8-92C4-15D3-835C-0F7171644A4E}"/>
                </a:ext>
              </a:extLst>
            </p:cNvPr>
            <p:cNvSpPr/>
            <p:nvPr/>
          </p:nvSpPr>
          <p:spPr>
            <a:xfrm>
              <a:off x="10212751" y="4088219"/>
              <a:ext cx="1911357" cy="46487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it-IT" dirty="0">
                  <a:solidFill>
                    <a:srgbClr val="5E777A"/>
                  </a:solidFill>
                </a:rPr>
                <a:t>Immediate </a:t>
              </a:r>
              <a:r>
                <a:rPr lang="it-IT" dirty="0" err="1">
                  <a:solidFill>
                    <a:srgbClr val="5E777A"/>
                  </a:solidFill>
                </a:rPr>
                <a:t>emerg</a:t>
              </a:r>
              <a:r>
                <a:rPr lang="it-IT" dirty="0">
                  <a:solidFill>
                    <a:srgbClr val="5E777A"/>
                  </a:solidFill>
                </a:rPr>
                <a:t>.</a:t>
              </a:r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F734245-72A4-5D8D-8138-CF763EF56479}"/>
              </a:ext>
            </a:extLst>
          </p:cNvPr>
          <p:cNvSpPr txBox="1"/>
          <p:nvPr/>
        </p:nvSpPr>
        <p:spPr>
          <a:xfrm>
            <a:off x="3118001" y="6479241"/>
            <a:ext cx="42725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2000" dirty="0" err="1">
                <a:solidFill>
                  <a:srgbClr val="5E777A"/>
                </a:solidFill>
              </a:rPr>
              <a:t>Number</a:t>
            </a:r>
            <a:r>
              <a:rPr lang="it-IT" sz="2000" dirty="0">
                <a:solidFill>
                  <a:srgbClr val="5E777A"/>
                </a:solidFill>
              </a:rPr>
              <a:t> of </a:t>
            </a:r>
            <a:r>
              <a:rPr lang="it-IT" sz="2000" dirty="0" err="1">
                <a:solidFill>
                  <a:srgbClr val="5E777A"/>
                </a:solidFill>
              </a:rPr>
              <a:t>patients</a:t>
            </a:r>
            <a:r>
              <a:rPr lang="it-IT" sz="2000" dirty="0">
                <a:solidFill>
                  <a:srgbClr val="5E777A"/>
                </a:solidFill>
              </a:rPr>
              <a:t> </a:t>
            </a:r>
            <a:r>
              <a:rPr lang="it-IT" sz="2000" dirty="0" err="1">
                <a:solidFill>
                  <a:srgbClr val="5E777A"/>
                </a:solidFill>
              </a:rPr>
              <a:t>present</a:t>
            </a:r>
            <a:r>
              <a:rPr lang="it-IT" sz="2000" dirty="0">
                <a:solidFill>
                  <a:srgbClr val="5E777A"/>
                </a:solidFill>
              </a:rPr>
              <a:t> in ED (N)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EF91A51-DBB9-EB98-0106-414CCCA8EA52}"/>
              </a:ext>
            </a:extLst>
          </p:cNvPr>
          <p:cNvSpPr txBox="1"/>
          <p:nvPr/>
        </p:nvSpPr>
        <p:spPr>
          <a:xfrm rot="16200000">
            <a:off x="-1567124" y="3423846"/>
            <a:ext cx="39713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2000" dirty="0" err="1">
                <a:solidFill>
                  <a:srgbClr val="5E777A"/>
                </a:solidFill>
              </a:rPr>
              <a:t>Waiting</a:t>
            </a:r>
            <a:r>
              <a:rPr lang="it-IT" sz="2000" dirty="0">
                <a:solidFill>
                  <a:srgbClr val="5E777A"/>
                </a:solidFill>
              </a:rPr>
              <a:t> time (minutes)</a:t>
            </a:r>
          </a:p>
        </p:txBody>
      </p:sp>
    </p:spTree>
    <p:extLst>
      <p:ext uri="{BB962C8B-B14F-4D97-AF65-F5344CB8AC3E}">
        <p14:creationId xmlns:p14="http://schemas.microsoft.com/office/powerpoint/2010/main" val="3198711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2BDB0-5891-BDD9-C846-2827EAF67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218153-CB2E-9C78-940A-1C77620A3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Step 1: cutoffs on </a:t>
            </a:r>
            <a:r>
              <a:rPr lang="it-IT" dirty="0" err="1"/>
              <a:t>waiting</a:t>
            </a:r>
            <a:r>
              <a:rPr lang="it-IT" dirty="0"/>
              <a:t> time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5DECDDE-3A9F-845C-2E44-CF756982B090}"/>
              </a:ext>
            </a:extLst>
          </p:cNvPr>
          <p:cNvSpPr txBox="1"/>
          <p:nvPr/>
        </p:nvSpPr>
        <p:spPr>
          <a:xfrm>
            <a:off x="1300159" y="2752260"/>
            <a:ext cx="4091974" cy="10895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2400" dirty="0">
                <a:solidFill>
                  <a:srgbClr val="5E777A"/>
                </a:solidFill>
              </a:rPr>
              <a:t>Cutoffs on the </a:t>
            </a:r>
            <a:r>
              <a:rPr lang="it-IT" sz="2400" dirty="0" err="1">
                <a:solidFill>
                  <a:srgbClr val="5E777A"/>
                </a:solidFill>
              </a:rPr>
              <a:t>waiting</a:t>
            </a:r>
            <a:r>
              <a:rPr lang="it-IT" sz="2400" dirty="0">
                <a:solidFill>
                  <a:srgbClr val="5E777A"/>
                </a:solidFill>
              </a:rPr>
              <a:t> time for </a:t>
            </a:r>
            <a:r>
              <a:rPr lang="it-IT" sz="2400" dirty="0" err="1">
                <a:solidFill>
                  <a:srgbClr val="5E777A"/>
                </a:solidFill>
              </a:rPr>
              <a:t>patients</a:t>
            </a:r>
            <a:r>
              <a:rPr lang="it-IT" sz="2400" dirty="0">
                <a:solidFill>
                  <a:srgbClr val="5E777A"/>
                </a:solidFill>
              </a:rPr>
              <a:t> </a:t>
            </a:r>
            <a:r>
              <a:rPr lang="it-IT" sz="2400" dirty="0" err="1">
                <a:solidFill>
                  <a:srgbClr val="5E777A"/>
                </a:solidFill>
              </a:rPr>
              <a:t>triaged</a:t>
            </a:r>
            <a:r>
              <a:rPr lang="it-IT" sz="2400" dirty="0">
                <a:solidFill>
                  <a:srgbClr val="5E777A"/>
                </a:solidFill>
              </a:rPr>
              <a:t> with </a:t>
            </a:r>
          </a:p>
          <a:p>
            <a:pPr algn="ctr">
              <a:lnSpc>
                <a:spcPct val="90000"/>
              </a:lnSpc>
            </a:pPr>
            <a:r>
              <a:rPr lang="it-IT" sz="2400" b="1" dirty="0">
                <a:solidFill>
                  <a:srgbClr val="00B050"/>
                </a:solidFill>
              </a:rPr>
              <a:t>minor or </a:t>
            </a:r>
            <a:r>
              <a:rPr lang="it-IT" sz="2400" b="1" dirty="0" err="1">
                <a:solidFill>
                  <a:srgbClr val="00B050"/>
                </a:solidFill>
              </a:rPr>
              <a:t>deferrable</a:t>
            </a:r>
            <a:r>
              <a:rPr lang="it-IT" sz="2400" b="1" dirty="0">
                <a:solidFill>
                  <a:srgbClr val="00B050"/>
                </a:solidFill>
              </a:rPr>
              <a:t> </a:t>
            </a:r>
            <a:r>
              <a:rPr lang="it-IT" sz="2400" b="1" dirty="0" err="1">
                <a:solidFill>
                  <a:srgbClr val="00B050"/>
                </a:solidFill>
              </a:rPr>
              <a:t>urgency</a:t>
            </a:r>
            <a:endParaRPr lang="it-IT" sz="2400" b="1" dirty="0">
              <a:solidFill>
                <a:srgbClr val="00B05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C185E46-EDEE-377E-903D-700F5BA1E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733" y="352147"/>
            <a:ext cx="2963008" cy="61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911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D4FA1-FFB7-DD5A-D38C-4059C5731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526246-E815-AA4F-CED5-B9513BB71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Step 2: cutoffs on the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patients</a:t>
            </a:r>
            <a:endParaRPr lang="it-IT" dirty="0"/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FD80F153-A3E3-DBAF-8BF8-7BAC9C81A83F}"/>
              </a:ext>
            </a:extLst>
          </p:cNvPr>
          <p:cNvGrpSpPr/>
          <p:nvPr/>
        </p:nvGrpSpPr>
        <p:grpSpPr>
          <a:xfrm>
            <a:off x="401937" y="1690688"/>
            <a:ext cx="7846473" cy="4729964"/>
            <a:chOff x="256166" y="1473070"/>
            <a:chExt cx="7846473" cy="4729964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3AA53B4C-2188-502D-A68A-13C141AD5A6D}"/>
                </a:ext>
              </a:extLst>
            </p:cNvPr>
            <p:cNvGrpSpPr/>
            <p:nvPr/>
          </p:nvGrpSpPr>
          <p:grpSpPr>
            <a:xfrm>
              <a:off x="271982" y="1481383"/>
              <a:ext cx="7830657" cy="4660096"/>
              <a:chOff x="281248" y="2169967"/>
              <a:chExt cx="7830657" cy="4660096"/>
            </a:xfrm>
          </p:grpSpPr>
          <p:pic>
            <p:nvPicPr>
              <p:cNvPr id="6" name="Immagine 5">
                <a:extLst>
                  <a:ext uri="{FF2B5EF4-FFF2-40B4-BE49-F238E27FC236}">
                    <a16:creationId xmlns:a16="http://schemas.microsoft.com/office/drawing/2014/main" id="{38A10DDE-396C-A5F5-A604-576CD4173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4684" y="2169967"/>
                <a:ext cx="7497221" cy="4344006"/>
              </a:xfrm>
              <a:prstGeom prst="rect">
                <a:avLst/>
              </a:prstGeom>
            </p:spPr>
          </p:pic>
          <p:sp>
            <p:nvSpPr>
              <p:cNvPr id="7" name="CasellaDiTesto 15">
                <a:extLst>
                  <a:ext uri="{FF2B5EF4-FFF2-40B4-BE49-F238E27FC236}">
                    <a16:creationId xmlns:a16="http://schemas.microsoft.com/office/drawing/2014/main" id="{7377D339-977D-DD8B-FA39-161DA301A260}"/>
                  </a:ext>
                </a:extLst>
              </p:cNvPr>
              <p:cNvSpPr txBox="1"/>
              <p:nvPr/>
            </p:nvSpPr>
            <p:spPr>
              <a:xfrm rot="16200000">
                <a:off x="-317165" y="4053900"/>
                <a:ext cx="150460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Tempo di attesa</a:t>
                </a:r>
                <a:endPara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CasellaDiTesto 16">
                <a:extLst>
                  <a:ext uri="{FF2B5EF4-FFF2-40B4-BE49-F238E27FC236}">
                    <a16:creationId xmlns:a16="http://schemas.microsoft.com/office/drawing/2014/main" id="{4EA92572-21F6-A1E4-0C72-13333F5A18AE}"/>
                  </a:ext>
                </a:extLst>
              </p:cNvPr>
              <p:cNvSpPr txBox="1"/>
              <p:nvPr/>
            </p:nvSpPr>
            <p:spPr>
              <a:xfrm>
                <a:off x="3135388" y="6522286"/>
                <a:ext cx="18605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Totale pazienti in PS</a:t>
                </a:r>
                <a:endPara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53F190A2-DB1D-4AFC-E929-73B43DEB3900}"/>
                </a:ext>
              </a:extLst>
            </p:cNvPr>
            <p:cNvSpPr txBox="1"/>
            <p:nvPr/>
          </p:nvSpPr>
          <p:spPr>
            <a:xfrm>
              <a:off x="2062199" y="5833702"/>
              <a:ext cx="427251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</a:pPr>
              <a:r>
                <a:rPr lang="it-IT" sz="2000" dirty="0" err="1">
                  <a:solidFill>
                    <a:srgbClr val="5E777A"/>
                  </a:solidFill>
                </a:rPr>
                <a:t>Number</a:t>
              </a:r>
              <a:r>
                <a:rPr lang="it-IT" sz="2000" dirty="0">
                  <a:solidFill>
                    <a:srgbClr val="5E777A"/>
                  </a:solidFill>
                </a:rPr>
                <a:t> of </a:t>
              </a:r>
              <a:r>
                <a:rPr lang="it-IT" sz="2000" dirty="0" err="1">
                  <a:solidFill>
                    <a:srgbClr val="5E777A"/>
                  </a:solidFill>
                </a:rPr>
                <a:t>patients</a:t>
              </a:r>
              <a:r>
                <a:rPr lang="it-IT" sz="2000" dirty="0">
                  <a:solidFill>
                    <a:srgbClr val="5E777A"/>
                  </a:solidFill>
                </a:rPr>
                <a:t> </a:t>
              </a:r>
              <a:r>
                <a:rPr lang="it-IT" sz="2000" dirty="0" err="1">
                  <a:solidFill>
                    <a:srgbClr val="5E777A"/>
                  </a:solidFill>
                </a:rPr>
                <a:t>present</a:t>
              </a:r>
              <a:r>
                <a:rPr lang="it-IT" sz="2000" dirty="0">
                  <a:solidFill>
                    <a:srgbClr val="5E777A"/>
                  </a:solidFill>
                </a:rPr>
                <a:t> in ED (N)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B1D478D5-E8DD-F6F8-5E2F-60E62A93B7C8}"/>
                </a:ext>
              </a:extLst>
            </p:cNvPr>
            <p:cNvSpPr txBox="1"/>
            <p:nvPr/>
          </p:nvSpPr>
          <p:spPr>
            <a:xfrm rot="16200000">
              <a:off x="-1544839" y="3274075"/>
              <a:ext cx="397134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</a:pPr>
              <a:r>
                <a:rPr lang="it-IT" sz="2000" dirty="0" err="1">
                  <a:solidFill>
                    <a:srgbClr val="5E777A"/>
                  </a:solidFill>
                </a:rPr>
                <a:t>Waiting</a:t>
              </a:r>
              <a:r>
                <a:rPr lang="it-IT" sz="2000" dirty="0">
                  <a:solidFill>
                    <a:srgbClr val="5E777A"/>
                  </a:solidFill>
                </a:rPr>
                <a:t> time (minutes)</a:t>
              </a:r>
            </a:p>
          </p:txBody>
        </p:sp>
      </p:grpSp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3100A9D3-8F05-4504-A4BD-B0B56088794D}"/>
              </a:ext>
            </a:extLst>
          </p:cNvPr>
          <p:cNvGraphicFramePr>
            <a:graphicFrameLocks noGrp="1"/>
          </p:cNvGraphicFramePr>
          <p:nvPr/>
        </p:nvGraphicFramePr>
        <p:xfrm>
          <a:off x="8377763" y="2817633"/>
          <a:ext cx="3575072" cy="2112519"/>
        </p:xfrm>
        <a:graphic>
          <a:graphicData uri="http://schemas.openxmlformats.org/drawingml/2006/table">
            <a:tbl>
              <a:tblPr firstRow="1" firstCol="1">
                <a:tableStyleId>{9D7B26C5-4107-4FEC-AEDC-1716B250A1EF}</a:tableStyleId>
              </a:tblPr>
              <a:tblGrid>
                <a:gridCol w="1787536">
                  <a:extLst>
                    <a:ext uri="{9D8B030D-6E8A-4147-A177-3AD203B41FA5}">
                      <a16:colId xmlns:a16="http://schemas.microsoft.com/office/drawing/2014/main" val="3303116062"/>
                    </a:ext>
                  </a:extLst>
                </a:gridCol>
                <a:gridCol w="1787536">
                  <a:extLst>
                    <a:ext uri="{9D8B030D-6E8A-4147-A177-3AD203B41FA5}">
                      <a16:colId xmlns:a16="http://schemas.microsoft.com/office/drawing/2014/main" val="3883294952"/>
                    </a:ext>
                  </a:extLst>
                </a:gridCol>
              </a:tblGrid>
              <a:tr h="2746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Cutoff wait (minutes)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Cutoff patients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(N)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7851753"/>
                  </a:ext>
                </a:extLst>
              </a:tr>
              <a:tr h="26002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</a:rPr>
                        <a:t>15</a:t>
                      </a:r>
                      <a:endParaRPr lang="en-GB" sz="1600" b="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D2E6D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</a:rPr>
                        <a:t>2</a:t>
                      </a:r>
                      <a:endParaRPr lang="en-GB" sz="1600" b="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D2E6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397574"/>
                  </a:ext>
                </a:extLst>
              </a:tr>
              <a:tr h="274601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</a:rPr>
                        <a:t>30</a:t>
                      </a:r>
                      <a:endParaRPr lang="en-GB" sz="1600" b="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ECEF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</a:rPr>
                        <a:t>4</a:t>
                      </a:r>
                      <a:endParaRPr lang="en-GB" sz="1600" b="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ECEF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59876"/>
                  </a:ext>
                </a:extLst>
              </a:tr>
              <a:tr h="274601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</a:rPr>
                        <a:t>60</a:t>
                      </a:r>
                      <a:endParaRPr lang="en-GB" sz="1600" b="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8F2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</a:rPr>
                        <a:t>7</a:t>
                      </a:r>
                      <a:endParaRPr lang="en-GB" sz="1600" b="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8F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733392"/>
                  </a:ext>
                </a:extLst>
              </a:tr>
              <a:tr h="26002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</a:rPr>
                        <a:t>90</a:t>
                      </a:r>
                      <a:endParaRPr lang="en-GB" sz="1600" b="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BDAC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</a:rPr>
                        <a:t>    10</a:t>
                      </a:r>
                      <a:endParaRPr lang="en-GB" sz="1600" b="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BDA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778627"/>
                  </a:ext>
                </a:extLst>
              </a:tr>
              <a:tr h="274601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</a:rPr>
                        <a:t>150</a:t>
                      </a:r>
                      <a:endParaRPr lang="en-GB" sz="1600" b="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E7B7C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</a:rPr>
                        <a:t>17</a:t>
                      </a:r>
                      <a:endParaRPr lang="en-GB" sz="1600" b="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E7B7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814607"/>
                  </a:ext>
                </a:extLst>
              </a:tr>
              <a:tr h="26002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</a:rPr>
                        <a:t>210</a:t>
                      </a:r>
                      <a:endParaRPr lang="en-GB" sz="1600" b="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</a:rPr>
                        <a:t>24</a:t>
                      </a:r>
                      <a:endParaRPr lang="en-GB" sz="1600" b="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BBBB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230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14048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CB9A7-4D83-98AC-2033-BE6D9DC03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ED4367-C427-D6A8-B282-42C74E666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Step 2: cutoffs on the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patients</a:t>
            </a:r>
            <a:endParaRPr lang="it-IT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9C2A56FE-0708-DEB4-96E9-95775E94BE14}"/>
              </a:ext>
            </a:extLst>
          </p:cNvPr>
          <p:cNvGrpSpPr/>
          <p:nvPr/>
        </p:nvGrpSpPr>
        <p:grpSpPr>
          <a:xfrm>
            <a:off x="411362" y="1690688"/>
            <a:ext cx="7886135" cy="4729964"/>
            <a:chOff x="2172764" y="1473070"/>
            <a:chExt cx="7886135" cy="4729964"/>
          </a:xfrm>
        </p:grpSpPr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0ABE9D72-D5E9-96F5-D833-8D50BB532788}"/>
                </a:ext>
              </a:extLst>
            </p:cNvPr>
            <p:cNvGrpSpPr/>
            <p:nvPr/>
          </p:nvGrpSpPr>
          <p:grpSpPr>
            <a:xfrm>
              <a:off x="2172764" y="1473070"/>
              <a:ext cx="6078552" cy="4729964"/>
              <a:chOff x="256166" y="1473070"/>
              <a:chExt cx="6078552" cy="4729964"/>
            </a:xfrm>
          </p:grpSpPr>
          <p:grpSp>
            <p:nvGrpSpPr>
              <p:cNvPr id="5" name="Gruppo 4">
                <a:extLst>
                  <a:ext uri="{FF2B5EF4-FFF2-40B4-BE49-F238E27FC236}">
                    <a16:creationId xmlns:a16="http://schemas.microsoft.com/office/drawing/2014/main" id="{3FE01822-9223-0723-A4C9-2BFCD8A47A17}"/>
                  </a:ext>
                </a:extLst>
              </p:cNvPr>
              <p:cNvGrpSpPr/>
              <p:nvPr/>
            </p:nvGrpSpPr>
            <p:grpSpPr>
              <a:xfrm>
                <a:off x="271982" y="2766903"/>
                <a:ext cx="4714701" cy="3374576"/>
                <a:chOff x="281248" y="3455487"/>
                <a:chExt cx="4714701" cy="3374576"/>
              </a:xfrm>
            </p:grpSpPr>
            <p:sp>
              <p:nvSpPr>
                <p:cNvPr id="7" name="CasellaDiTesto 15">
                  <a:extLst>
                    <a:ext uri="{FF2B5EF4-FFF2-40B4-BE49-F238E27FC236}">
                      <a16:creationId xmlns:a16="http://schemas.microsoft.com/office/drawing/2014/main" id="{A7101B2C-9D73-E96E-C9FE-63920147DE5D}"/>
                    </a:ext>
                  </a:extLst>
                </p:cNvPr>
                <p:cNvSpPr txBox="1"/>
                <p:nvPr/>
              </p:nvSpPr>
              <p:spPr>
                <a:xfrm rot="16200000">
                  <a:off x="-317165" y="4053900"/>
                  <a:ext cx="150460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it-IT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Tempo di attesa</a:t>
                  </a:r>
                  <a:endParaRPr lang="en-GB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" name="CasellaDiTesto 16">
                  <a:extLst>
                    <a:ext uri="{FF2B5EF4-FFF2-40B4-BE49-F238E27FC236}">
                      <a16:creationId xmlns:a16="http://schemas.microsoft.com/office/drawing/2014/main" id="{801BBC47-5D69-C84C-19C3-A1BBDFD7DE2E}"/>
                    </a:ext>
                  </a:extLst>
                </p:cNvPr>
                <p:cNvSpPr txBox="1"/>
                <p:nvPr/>
              </p:nvSpPr>
              <p:spPr>
                <a:xfrm>
                  <a:off x="3135388" y="6522286"/>
                  <a:ext cx="186056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it-IT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Totale pazienti in PS</a:t>
                  </a:r>
                  <a:endParaRPr lang="en-GB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53AF84F-4521-1060-E5B4-871DB744411D}"/>
                  </a:ext>
                </a:extLst>
              </p:cNvPr>
              <p:cNvSpPr txBox="1"/>
              <p:nvPr/>
            </p:nvSpPr>
            <p:spPr>
              <a:xfrm>
                <a:off x="2062199" y="5833702"/>
                <a:ext cx="427251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it-IT" sz="2000" dirty="0" err="1">
                    <a:solidFill>
                      <a:srgbClr val="5E777A"/>
                    </a:solidFill>
                  </a:rPr>
                  <a:t>Number</a:t>
                </a:r>
                <a:r>
                  <a:rPr lang="it-IT" sz="2000" dirty="0">
                    <a:solidFill>
                      <a:srgbClr val="5E777A"/>
                    </a:solidFill>
                  </a:rPr>
                  <a:t> of </a:t>
                </a:r>
                <a:r>
                  <a:rPr lang="it-IT" sz="2000" dirty="0" err="1">
                    <a:solidFill>
                      <a:srgbClr val="5E777A"/>
                    </a:solidFill>
                  </a:rPr>
                  <a:t>patients</a:t>
                </a:r>
                <a:r>
                  <a:rPr lang="it-IT" sz="2000" dirty="0">
                    <a:solidFill>
                      <a:srgbClr val="5E777A"/>
                    </a:solidFill>
                  </a:rPr>
                  <a:t> </a:t>
                </a:r>
                <a:r>
                  <a:rPr lang="it-IT" sz="2000" dirty="0" err="1">
                    <a:solidFill>
                      <a:srgbClr val="5E777A"/>
                    </a:solidFill>
                  </a:rPr>
                  <a:t>present</a:t>
                </a:r>
                <a:r>
                  <a:rPr lang="it-IT" sz="2000" dirty="0">
                    <a:solidFill>
                      <a:srgbClr val="5E777A"/>
                    </a:solidFill>
                  </a:rPr>
                  <a:t> in ED (N)</a:t>
                </a:r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72E42ECF-1BFB-E390-AE2B-12ABEFA1CDBC}"/>
                  </a:ext>
                </a:extLst>
              </p:cNvPr>
              <p:cNvSpPr txBox="1"/>
              <p:nvPr/>
            </p:nvSpPr>
            <p:spPr>
              <a:xfrm rot="16200000">
                <a:off x="-1544839" y="3274075"/>
                <a:ext cx="397134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it-IT" sz="2000" dirty="0" err="1">
                    <a:solidFill>
                      <a:srgbClr val="5E777A"/>
                    </a:solidFill>
                  </a:rPr>
                  <a:t>Waiting</a:t>
                </a:r>
                <a:r>
                  <a:rPr lang="it-IT" sz="2000" dirty="0">
                    <a:solidFill>
                      <a:srgbClr val="5E777A"/>
                    </a:solidFill>
                  </a:rPr>
                  <a:t> time (minutes)</a:t>
                </a:r>
              </a:p>
            </p:txBody>
          </p:sp>
        </p:grp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54EFDCDF-7018-312B-1C38-D7EB99057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7913" y="1473070"/>
              <a:ext cx="7500986" cy="4345200"/>
            </a:xfrm>
            <a:prstGeom prst="rect">
              <a:avLst/>
            </a:prstGeom>
          </p:spPr>
        </p:pic>
      </p:grpSp>
      <p:graphicFrame>
        <p:nvGraphicFramePr>
          <p:cNvPr id="11" name="Tabella 10">
            <a:extLst>
              <a:ext uri="{FF2B5EF4-FFF2-40B4-BE49-F238E27FC236}">
                <a16:creationId xmlns:a16="http://schemas.microsoft.com/office/drawing/2014/main" id="{A2D4773E-CAEA-A2F8-F945-CEBD9943424C}"/>
              </a:ext>
            </a:extLst>
          </p:cNvPr>
          <p:cNvGraphicFramePr>
            <a:graphicFrameLocks noGrp="1"/>
          </p:cNvGraphicFramePr>
          <p:nvPr/>
        </p:nvGraphicFramePr>
        <p:xfrm>
          <a:off x="8369876" y="2809917"/>
          <a:ext cx="3575072" cy="2114107"/>
        </p:xfrm>
        <a:graphic>
          <a:graphicData uri="http://schemas.openxmlformats.org/drawingml/2006/table">
            <a:tbl>
              <a:tblPr firstRow="1" firstCol="1">
                <a:tableStyleId>{3B4B98B0-60AC-42C2-AFA5-B58CD77FA1E5}</a:tableStyleId>
              </a:tblPr>
              <a:tblGrid>
                <a:gridCol w="1787536">
                  <a:extLst>
                    <a:ext uri="{9D8B030D-6E8A-4147-A177-3AD203B41FA5}">
                      <a16:colId xmlns:a16="http://schemas.microsoft.com/office/drawing/2014/main" val="3303116062"/>
                    </a:ext>
                  </a:extLst>
                </a:gridCol>
                <a:gridCol w="1787536">
                  <a:extLst>
                    <a:ext uri="{9D8B030D-6E8A-4147-A177-3AD203B41FA5}">
                      <a16:colId xmlns:a16="http://schemas.microsoft.com/office/drawing/2014/main" val="3883294952"/>
                    </a:ext>
                  </a:extLst>
                </a:gridCol>
              </a:tblGrid>
              <a:tr h="2746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Cutoff wait (minutes)</a:t>
                      </a:r>
                      <a:endParaRPr lang="en-GB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Cutoff patients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(N)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7851753"/>
                  </a:ext>
                </a:extLst>
              </a:tr>
              <a:tr h="26002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15</a:t>
                      </a:r>
                      <a:endParaRPr lang="en-GB" sz="16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D2E6D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en-GB" sz="16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D2E6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397574"/>
                  </a:ext>
                </a:extLst>
              </a:tr>
              <a:tr h="274601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30</a:t>
                      </a:r>
                      <a:endParaRPr lang="en-GB" sz="16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ECEF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11</a:t>
                      </a:r>
                      <a:endParaRPr lang="en-GB" sz="16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ECEF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59876"/>
                  </a:ext>
                </a:extLst>
              </a:tr>
              <a:tr h="274601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60</a:t>
                      </a:r>
                      <a:endParaRPr lang="en-GB" sz="16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8F2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27</a:t>
                      </a:r>
                      <a:endParaRPr lang="en-GB" sz="16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8F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733392"/>
                  </a:ext>
                </a:extLst>
              </a:tr>
              <a:tr h="26002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90</a:t>
                      </a:r>
                      <a:endParaRPr lang="en-GB" sz="16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BDAC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   44</a:t>
                      </a:r>
                      <a:endParaRPr lang="en-GB" sz="16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BDA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778627"/>
                  </a:ext>
                </a:extLst>
              </a:tr>
              <a:tr h="274601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150</a:t>
                      </a:r>
                      <a:endParaRPr lang="en-GB" sz="16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E7B7C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78</a:t>
                      </a:r>
                      <a:endParaRPr lang="en-GB" sz="16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E7B7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814607"/>
                  </a:ext>
                </a:extLst>
              </a:tr>
              <a:tr h="26002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210</a:t>
                      </a:r>
                      <a:endParaRPr lang="en-GB" sz="16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112</a:t>
                      </a:r>
                      <a:endParaRPr lang="en-GB" sz="16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BBBB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230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92297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65A5A-3006-3CCC-822E-E40ADC246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3BF4CC-C36E-3710-7CE7-6A2E8A478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8" y="365125"/>
            <a:ext cx="9675317" cy="1325563"/>
          </a:xfrm>
        </p:spPr>
        <p:txBody>
          <a:bodyPr/>
          <a:lstStyle/>
          <a:p>
            <a:r>
              <a:rPr lang="it-IT" dirty="0" err="1"/>
              <a:t>Proposed</a:t>
            </a:r>
            <a:r>
              <a:rPr lang="it-IT" dirty="0"/>
              <a:t> </a:t>
            </a:r>
            <a:r>
              <a:rPr lang="it-IT" dirty="0" err="1"/>
              <a:t>indicator</a:t>
            </a:r>
            <a:r>
              <a:rPr lang="it-IT" dirty="0"/>
              <a:t> vs. NEDOCS: </a:t>
            </a:r>
            <a:r>
              <a:rPr lang="it-IT" dirty="0" err="1"/>
              <a:t>distribution</a:t>
            </a:r>
            <a:r>
              <a:rPr lang="it-IT" dirty="0"/>
              <a:t> 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7CC6CE06-ECA7-916A-0F0F-378DB92E60B3}"/>
              </a:ext>
            </a:extLst>
          </p:cNvPr>
          <p:cNvGrpSpPr/>
          <p:nvPr/>
        </p:nvGrpSpPr>
        <p:grpSpPr>
          <a:xfrm>
            <a:off x="652972" y="1497270"/>
            <a:ext cx="7409604" cy="4901335"/>
            <a:chOff x="497776" y="1279652"/>
            <a:chExt cx="7409604" cy="4901335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E6D5761E-E8EB-E03D-44A1-9D860AFC1FDB}"/>
                </a:ext>
              </a:extLst>
            </p:cNvPr>
            <p:cNvSpPr txBox="1"/>
            <p:nvPr/>
          </p:nvSpPr>
          <p:spPr>
            <a:xfrm>
              <a:off x="3634861" y="5811655"/>
              <a:ext cx="427251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</a:pPr>
              <a:r>
                <a:rPr lang="it-IT" sz="2000" dirty="0">
                  <a:solidFill>
                    <a:srgbClr val="5E777A"/>
                  </a:solidFill>
                </a:rPr>
                <a:t>Emergency Department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1C7DA20C-C2E9-5119-36F2-1A7AA5153408}"/>
                </a:ext>
              </a:extLst>
            </p:cNvPr>
            <p:cNvSpPr txBox="1"/>
            <p:nvPr/>
          </p:nvSpPr>
          <p:spPr>
            <a:xfrm rot="16200000">
              <a:off x="-1303229" y="3080657"/>
              <a:ext cx="397134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</a:pPr>
              <a:r>
                <a:rPr lang="it-IT" sz="2000" dirty="0">
                  <a:solidFill>
                    <a:srgbClr val="5E777A"/>
                  </a:solidFill>
                </a:rPr>
                <a:t>Time in </a:t>
              </a:r>
              <a:r>
                <a:rPr lang="it-IT" sz="2000" dirty="0" err="1">
                  <a:solidFill>
                    <a:srgbClr val="5E777A"/>
                  </a:solidFill>
                </a:rPr>
                <a:t>each</a:t>
              </a:r>
              <a:r>
                <a:rPr lang="it-IT" sz="2000" dirty="0">
                  <a:solidFill>
                    <a:srgbClr val="5E777A"/>
                  </a:solidFill>
                </a:rPr>
                <a:t> </a:t>
              </a:r>
              <a:r>
                <a:rPr lang="it-IT" sz="2000" dirty="0" err="1">
                  <a:solidFill>
                    <a:srgbClr val="5E777A"/>
                  </a:solidFill>
                </a:rPr>
                <a:t>crowding</a:t>
              </a:r>
              <a:r>
                <a:rPr lang="it-IT" sz="2000" dirty="0">
                  <a:solidFill>
                    <a:srgbClr val="5E777A"/>
                  </a:solidFill>
                </a:rPr>
                <a:t> </a:t>
              </a:r>
              <a:r>
                <a:rPr lang="it-IT" sz="2000" dirty="0" err="1">
                  <a:solidFill>
                    <a:srgbClr val="5E777A"/>
                  </a:solidFill>
                </a:rPr>
                <a:t>level</a:t>
              </a:r>
              <a:r>
                <a:rPr lang="it-IT" sz="2000" dirty="0">
                  <a:solidFill>
                    <a:srgbClr val="5E777A"/>
                  </a:solidFill>
                </a:rPr>
                <a:t> (%)</a:t>
              </a:r>
            </a:p>
          </p:txBody>
        </p:sp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42512D1C-3B36-45C8-DA3F-825AC7CF4D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" t="514" r="48561" b="2435"/>
          <a:stretch/>
        </p:blipFill>
        <p:spPr>
          <a:xfrm rot="16200000">
            <a:off x="3680156" y="-1359442"/>
            <a:ext cx="4691355" cy="1000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83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AD275-DB7B-89F6-CB08-FDA477933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388200-355A-CD23-B734-E550150E6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8" y="365125"/>
            <a:ext cx="9675317" cy="1325563"/>
          </a:xfrm>
        </p:spPr>
        <p:txBody>
          <a:bodyPr/>
          <a:lstStyle/>
          <a:p>
            <a:r>
              <a:rPr lang="it-IT" dirty="0" err="1"/>
              <a:t>Proposed</a:t>
            </a:r>
            <a:r>
              <a:rPr lang="it-IT" dirty="0"/>
              <a:t> </a:t>
            </a:r>
            <a:r>
              <a:rPr lang="it-IT" dirty="0" err="1"/>
              <a:t>indicator</a:t>
            </a:r>
            <a:r>
              <a:rPr lang="it-IT" dirty="0"/>
              <a:t> vs. NEDOCS: </a:t>
            </a:r>
            <a:r>
              <a:rPr lang="it-IT" dirty="0" err="1"/>
              <a:t>waiting</a:t>
            </a:r>
            <a:r>
              <a:rPr lang="it-IT" dirty="0"/>
              <a:t> time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46084C8-3716-5C09-24E8-089D84BC591C}"/>
              </a:ext>
            </a:extLst>
          </p:cNvPr>
          <p:cNvSpPr txBox="1"/>
          <p:nvPr/>
        </p:nvSpPr>
        <p:spPr>
          <a:xfrm>
            <a:off x="1087033" y="5257949"/>
            <a:ext cx="42725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2000" dirty="0" err="1">
                <a:solidFill>
                  <a:srgbClr val="5E777A"/>
                </a:solidFill>
              </a:rPr>
              <a:t>Crowding</a:t>
            </a:r>
            <a:r>
              <a:rPr lang="it-IT" sz="2000" dirty="0">
                <a:solidFill>
                  <a:srgbClr val="5E777A"/>
                </a:solidFill>
              </a:rPr>
              <a:t> </a:t>
            </a:r>
            <a:r>
              <a:rPr lang="it-IT" sz="2000" dirty="0" err="1">
                <a:solidFill>
                  <a:srgbClr val="5E777A"/>
                </a:solidFill>
              </a:rPr>
              <a:t>level</a:t>
            </a:r>
            <a:endParaRPr lang="it-IT" sz="2000" dirty="0">
              <a:solidFill>
                <a:srgbClr val="5E777A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A0D5A40-31A7-D005-E833-D60C903099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89" b="3022"/>
          <a:stretch>
            <a:fillRect/>
          </a:stretch>
        </p:blipFill>
        <p:spPr bwMode="auto">
          <a:xfrm>
            <a:off x="5971067" y="2269856"/>
            <a:ext cx="6205676" cy="32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14BD286-10DF-97B6-18ED-EAC0D3724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68"/>
          <a:stretch>
            <a:fillRect/>
          </a:stretch>
        </p:blipFill>
        <p:spPr bwMode="auto">
          <a:xfrm>
            <a:off x="243857" y="2298346"/>
            <a:ext cx="5958872" cy="292098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AFAE4BC-71B4-F6A9-14DA-15BDD9C953C7}"/>
              </a:ext>
            </a:extLst>
          </p:cNvPr>
          <p:cNvSpPr txBox="1"/>
          <p:nvPr/>
        </p:nvSpPr>
        <p:spPr>
          <a:xfrm rot="16200000">
            <a:off x="-1492333" y="3495850"/>
            <a:ext cx="36057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2000" dirty="0" err="1">
                <a:solidFill>
                  <a:srgbClr val="5E777A"/>
                </a:solidFill>
              </a:rPr>
              <a:t>Waiting</a:t>
            </a:r>
            <a:r>
              <a:rPr lang="it-IT" sz="2000" dirty="0">
                <a:solidFill>
                  <a:srgbClr val="5E777A"/>
                </a:solidFill>
              </a:rPr>
              <a:t> time (minutes)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07FB15-1BF6-5C52-B984-CD6EE0B283D2}"/>
              </a:ext>
            </a:extLst>
          </p:cNvPr>
          <p:cNvSpPr txBox="1"/>
          <p:nvPr/>
        </p:nvSpPr>
        <p:spPr>
          <a:xfrm>
            <a:off x="7147195" y="5257949"/>
            <a:ext cx="42725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2000" dirty="0" err="1">
                <a:solidFill>
                  <a:srgbClr val="5E777A"/>
                </a:solidFill>
              </a:rPr>
              <a:t>Crowding</a:t>
            </a:r>
            <a:r>
              <a:rPr lang="it-IT" sz="2000" dirty="0">
                <a:solidFill>
                  <a:srgbClr val="5E777A"/>
                </a:solidFill>
              </a:rPr>
              <a:t> </a:t>
            </a:r>
            <a:r>
              <a:rPr lang="it-IT" sz="2000" dirty="0" err="1">
                <a:solidFill>
                  <a:srgbClr val="5E777A"/>
                </a:solidFill>
              </a:rPr>
              <a:t>level</a:t>
            </a:r>
            <a:endParaRPr lang="it-IT" sz="2000" dirty="0">
              <a:solidFill>
                <a:srgbClr val="5E777A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D93DCFE-55E6-024D-F0CB-D540457BFD42}"/>
              </a:ext>
            </a:extLst>
          </p:cNvPr>
          <p:cNvSpPr txBox="1"/>
          <p:nvPr/>
        </p:nvSpPr>
        <p:spPr>
          <a:xfrm>
            <a:off x="1108477" y="1873877"/>
            <a:ext cx="42725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2000" b="1" dirty="0" err="1">
                <a:solidFill>
                  <a:srgbClr val="5E777A"/>
                </a:solidFill>
              </a:rPr>
              <a:t>Proposed</a:t>
            </a:r>
            <a:r>
              <a:rPr lang="it-IT" sz="2000" b="1" dirty="0">
                <a:solidFill>
                  <a:srgbClr val="5E777A"/>
                </a:solidFill>
              </a:rPr>
              <a:t> </a:t>
            </a:r>
            <a:r>
              <a:rPr lang="it-IT" sz="2000" b="1" dirty="0" err="1">
                <a:solidFill>
                  <a:srgbClr val="5E777A"/>
                </a:solidFill>
              </a:rPr>
              <a:t>indicator</a:t>
            </a:r>
            <a:endParaRPr lang="it-IT" sz="2000" b="1" dirty="0">
              <a:solidFill>
                <a:srgbClr val="5E777A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EFB752E-9BA4-072B-564A-D83A6EF9567B}"/>
              </a:ext>
            </a:extLst>
          </p:cNvPr>
          <p:cNvSpPr txBox="1"/>
          <p:nvPr/>
        </p:nvSpPr>
        <p:spPr>
          <a:xfrm>
            <a:off x="7233052" y="1878640"/>
            <a:ext cx="42725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2000" b="1" dirty="0">
                <a:solidFill>
                  <a:srgbClr val="5E777A"/>
                </a:solidFill>
              </a:rPr>
              <a:t>NEDOCS</a:t>
            </a:r>
          </a:p>
        </p:txBody>
      </p:sp>
    </p:spTree>
    <p:extLst>
      <p:ext uri="{BB962C8B-B14F-4D97-AF65-F5344CB8AC3E}">
        <p14:creationId xmlns:p14="http://schemas.microsoft.com/office/powerpoint/2010/main" val="2826605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9690F0-2166-206D-CB51-472DCA174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69" y="2766218"/>
            <a:ext cx="9210262" cy="1325563"/>
          </a:xfrm>
        </p:spPr>
        <p:txBody>
          <a:bodyPr anchor="ctr"/>
          <a:lstStyle/>
          <a:p>
            <a:pPr algn="ctr"/>
            <a:r>
              <a:rPr lang="en-GB" noProof="0" dirty="0"/>
              <a:t>Dashboard wireframe</a:t>
            </a:r>
          </a:p>
        </p:txBody>
      </p:sp>
    </p:spTree>
    <p:extLst>
      <p:ext uri="{BB962C8B-B14F-4D97-AF65-F5344CB8AC3E}">
        <p14:creationId xmlns:p14="http://schemas.microsoft.com/office/powerpoint/2010/main" val="4005030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8E14C-041E-939F-2800-028DC923D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1463DC-0053-71D0-7E22-598839851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8" y="365125"/>
            <a:ext cx="9675317" cy="1325563"/>
          </a:xfrm>
        </p:spPr>
        <p:txBody>
          <a:bodyPr/>
          <a:lstStyle/>
          <a:p>
            <a:r>
              <a:rPr lang="it-IT" dirty="0" err="1"/>
              <a:t>Proposed</a:t>
            </a:r>
            <a:r>
              <a:rPr lang="it-IT" dirty="0"/>
              <a:t> </a:t>
            </a:r>
            <a:r>
              <a:rPr lang="it-IT" dirty="0" err="1"/>
              <a:t>indicator</a:t>
            </a:r>
            <a:r>
              <a:rPr lang="it-IT" dirty="0"/>
              <a:t> vs. NEDOCS: ???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AABE74-9177-668E-9CC2-9A74B757B760}"/>
              </a:ext>
            </a:extLst>
          </p:cNvPr>
          <p:cNvSpPr txBox="1">
            <a:spLocks/>
          </p:cNvSpPr>
          <p:nvPr/>
        </p:nvSpPr>
        <p:spPr>
          <a:xfrm>
            <a:off x="543337" y="1690688"/>
            <a:ext cx="10900803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noProof="0" dirty="0">
                <a:solidFill>
                  <a:srgbClr val="5E777A"/>
                </a:solidFill>
              </a:rPr>
              <a:t>Comparing a new crowding indicator and the perception of healthcare professionals in Emergency Department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noProof="0" dirty="0">
              <a:solidFill>
                <a:srgbClr val="5E777A"/>
              </a:solidFill>
            </a:endParaRPr>
          </a:p>
          <a:p>
            <a:pPr marL="0" indent="0" algn="ctr">
              <a:buNone/>
            </a:pPr>
            <a:r>
              <a:rPr lang="en-US" noProof="0" dirty="0">
                <a:solidFill>
                  <a:srgbClr val="5E777A"/>
                </a:solidFill>
              </a:rPr>
              <a:t>The </a:t>
            </a:r>
            <a:r>
              <a:rPr lang="en-US" b="1" i="1" noProof="0" dirty="0">
                <a:solidFill>
                  <a:srgbClr val="FF6666"/>
                </a:solidFill>
              </a:rPr>
              <a:t>CAOS</a:t>
            </a:r>
            <a:r>
              <a:rPr lang="en-US" noProof="0" dirty="0">
                <a:solidFill>
                  <a:srgbClr val="5E777A"/>
                </a:solidFill>
              </a:rPr>
              <a:t> study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noProof="0" dirty="0">
              <a:solidFill>
                <a:srgbClr val="5E777A"/>
              </a:solidFill>
            </a:endParaRPr>
          </a:p>
          <a:p>
            <a:pPr marL="0" indent="0">
              <a:buNone/>
            </a:pPr>
            <a:r>
              <a:rPr lang="en-US" sz="2400" b="1" noProof="0" dirty="0">
                <a:solidFill>
                  <a:srgbClr val="FF6666"/>
                </a:solidFill>
              </a:rPr>
              <a:t>Goal: </a:t>
            </a:r>
            <a:r>
              <a:rPr lang="en-US" sz="2400" noProof="0" dirty="0">
                <a:solidFill>
                  <a:srgbClr val="5E777A"/>
                </a:solidFill>
              </a:rPr>
              <a:t>comparing the </a:t>
            </a:r>
            <a:r>
              <a:rPr lang="en-US" sz="2400" b="1" u="sng" noProof="0" dirty="0">
                <a:solidFill>
                  <a:srgbClr val="5E777A"/>
                </a:solidFill>
              </a:rPr>
              <a:t>perception of the ED staff </a:t>
            </a:r>
            <a:r>
              <a:rPr lang="en-US" sz="2400" noProof="0" dirty="0">
                <a:solidFill>
                  <a:srgbClr val="5E777A"/>
                </a:solidFill>
              </a:rPr>
              <a:t>with proposed indicator and NEDOCS</a:t>
            </a:r>
            <a:endParaRPr lang="en-US" sz="2400" b="1" noProof="0" dirty="0">
              <a:solidFill>
                <a:srgbClr val="FF6666"/>
              </a:solidFill>
            </a:endParaRPr>
          </a:p>
          <a:p>
            <a:pPr marL="0" indent="0">
              <a:buNone/>
            </a:pPr>
            <a:r>
              <a:rPr lang="en-US" sz="2400" b="1" noProof="0" dirty="0">
                <a:solidFill>
                  <a:srgbClr val="FF6666"/>
                </a:solidFill>
              </a:rPr>
              <a:t>Method: </a:t>
            </a:r>
            <a:r>
              <a:rPr lang="en-US" sz="2400" noProof="0" dirty="0">
                <a:solidFill>
                  <a:srgbClr val="5E777A"/>
                </a:solidFill>
              </a:rPr>
              <a:t>For 60 days (15/10 – 13/12), 1 SMS daily to measure crowding perception</a:t>
            </a:r>
            <a:endParaRPr lang="en-US" noProof="0" dirty="0">
              <a:solidFill>
                <a:srgbClr val="5E777A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noProof="0" dirty="0">
              <a:solidFill>
                <a:srgbClr val="5E777A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noProof="0" dirty="0">
              <a:solidFill>
                <a:srgbClr val="404040"/>
              </a:solidFill>
            </a:endParaRPr>
          </a:p>
        </p:txBody>
      </p:sp>
      <p:pic>
        <p:nvPicPr>
          <p:cNvPr id="9" name="Immagine 8" descr="Immagine che contiene Segnale stradale, segnaletica, testo, cartello&#10;&#10;Il contenuto generato dall'IA potrebbe non essere corretto.">
            <a:extLst>
              <a:ext uri="{FF2B5EF4-FFF2-40B4-BE49-F238E27FC236}">
                <a16:creationId xmlns:a16="http://schemas.microsoft.com/office/drawing/2014/main" id="{FEC2F343-961B-76FA-D58C-5C7998213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715" y="2343150"/>
            <a:ext cx="1775205" cy="159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515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F3432-2CBB-A207-335E-6F077F0C8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2816CB-BC09-DF93-29C1-FAF8A7574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8" y="365125"/>
            <a:ext cx="9675317" cy="1325563"/>
          </a:xfrm>
        </p:spPr>
        <p:txBody>
          <a:bodyPr/>
          <a:lstStyle/>
          <a:p>
            <a:r>
              <a:rPr lang="it-IT" dirty="0"/>
              <a:t>The CAOS study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0CE71C1-0FFA-CBF8-3C0C-B8435B1AE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121" y="2257393"/>
            <a:ext cx="800100" cy="733425"/>
          </a:xfrm>
          <a:prstGeom prst="rect">
            <a:avLst/>
          </a:prstGeom>
        </p:spPr>
      </p:pic>
      <p:grpSp>
        <p:nvGrpSpPr>
          <p:cNvPr id="25" name="Gruppo 24">
            <a:extLst>
              <a:ext uri="{FF2B5EF4-FFF2-40B4-BE49-F238E27FC236}">
                <a16:creationId xmlns:a16="http://schemas.microsoft.com/office/drawing/2014/main" id="{D50295DD-8A4C-C6DC-DE59-6940CB8394D6}"/>
              </a:ext>
            </a:extLst>
          </p:cNvPr>
          <p:cNvGrpSpPr/>
          <p:nvPr/>
        </p:nvGrpSpPr>
        <p:grpSpPr>
          <a:xfrm>
            <a:off x="366014" y="1326828"/>
            <a:ext cx="4639736" cy="4948279"/>
            <a:chOff x="366014" y="1298543"/>
            <a:chExt cx="4639736" cy="4948279"/>
          </a:xfrm>
        </p:grpSpPr>
        <p:pic>
          <p:nvPicPr>
            <p:cNvPr id="6" name="Immagine 5" descr="Immagine che contiene mappa, testo&#10;&#10;Il contenuto generato dall'IA potrebbe non essere corretto.">
              <a:extLst>
                <a:ext uri="{FF2B5EF4-FFF2-40B4-BE49-F238E27FC236}">
                  <a16:creationId xmlns:a16="http://schemas.microsoft.com/office/drawing/2014/main" id="{669C058B-55F3-51A8-146D-F460ECB0A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80" r="16903" b="21285"/>
            <a:stretch>
              <a:fillRect/>
            </a:stretch>
          </p:blipFill>
          <p:spPr>
            <a:xfrm>
              <a:off x="366014" y="1298543"/>
              <a:ext cx="4558718" cy="4948279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98C9C83C-C7F0-4A2E-FA18-F13D0E0B293B}"/>
                </a:ext>
              </a:extLst>
            </p:cNvPr>
            <p:cNvSpPr txBox="1"/>
            <p:nvPr/>
          </p:nvSpPr>
          <p:spPr>
            <a:xfrm>
              <a:off x="3745768" y="2290061"/>
              <a:ext cx="1259982" cy="2585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it-IT" sz="1200" dirty="0">
                  <a:solidFill>
                    <a:srgbClr val="5E777A"/>
                  </a:solidFill>
                </a:rPr>
                <a:t>1 ED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5571EB4F-17BF-3429-F1DC-9A08EAC0056C}"/>
                </a:ext>
              </a:extLst>
            </p:cNvPr>
            <p:cNvSpPr txBox="1"/>
            <p:nvPr/>
          </p:nvSpPr>
          <p:spPr>
            <a:xfrm>
              <a:off x="3745768" y="2470849"/>
              <a:ext cx="1259982" cy="2585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it-IT" sz="1200" dirty="0">
                  <a:solidFill>
                    <a:srgbClr val="5E777A"/>
                  </a:solidFill>
                </a:rPr>
                <a:t>2 </a:t>
              </a:r>
              <a:r>
                <a:rPr lang="it-IT" sz="1200" dirty="0" err="1">
                  <a:solidFill>
                    <a:srgbClr val="5E777A"/>
                  </a:solidFill>
                </a:rPr>
                <a:t>EDs</a:t>
              </a:r>
              <a:endParaRPr lang="it-IT" sz="1200" dirty="0">
                <a:solidFill>
                  <a:srgbClr val="5E777A"/>
                </a:solidFill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C8B30C8A-6909-5847-5DFE-2F3282FD6370}"/>
                </a:ext>
              </a:extLst>
            </p:cNvPr>
            <p:cNvSpPr txBox="1"/>
            <p:nvPr/>
          </p:nvSpPr>
          <p:spPr>
            <a:xfrm>
              <a:off x="3743793" y="2657420"/>
              <a:ext cx="1259982" cy="2585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it-IT" sz="1200" dirty="0">
                  <a:solidFill>
                    <a:srgbClr val="5E777A"/>
                  </a:solidFill>
                </a:rPr>
                <a:t>3 </a:t>
              </a:r>
              <a:r>
                <a:rPr lang="it-IT" sz="1200" dirty="0" err="1">
                  <a:solidFill>
                    <a:srgbClr val="5E777A"/>
                  </a:solidFill>
                </a:rPr>
                <a:t>EDs</a:t>
              </a:r>
              <a:r>
                <a:rPr lang="it-IT" sz="1200" dirty="0">
                  <a:solidFill>
                    <a:srgbClr val="5E777A"/>
                  </a:solidFill>
                </a:rPr>
                <a:t> or more</a:t>
              </a: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EBDAFE4D-4FC4-94AF-0C67-01226BA63146}"/>
              </a:ext>
            </a:extLst>
          </p:cNvPr>
          <p:cNvGrpSpPr/>
          <p:nvPr/>
        </p:nvGrpSpPr>
        <p:grpSpPr>
          <a:xfrm>
            <a:off x="5357569" y="1081935"/>
            <a:ext cx="6468417" cy="5127180"/>
            <a:chOff x="5260447" y="1209092"/>
            <a:chExt cx="6468417" cy="5127180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8C2EFAFB-6AAF-5B69-09B0-4D6DE594D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0447" y="1209092"/>
              <a:ext cx="6468417" cy="5127180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195D025F-2473-2C71-8C3F-FE592517EB92}"/>
                </a:ext>
              </a:extLst>
            </p:cNvPr>
            <p:cNvSpPr txBox="1"/>
            <p:nvPr/>
          </p:nvSpPr>
          <p:spPr>
            <a:xfrm>
              <a:off x="6726210" y="5667762"/>
              <a:ext cx="1069757" cy="2862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it-IT" sz="1400" dirty="0">
                  <a:solidFill>
                    <a:srgbClr val="5E777A"/>
                  </a:solidFill>
                </a:rPr>
                <a:t>ED director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F69A3043-3536-5389-7CDF-498EC3F13C24}"/>
                </a:ext>
              </a:extLst>
            </p:cNvPr>
            <p:cNvSpPr txBox="1"/>
            <p:nvPr/>
          </p:nvSpPr>
          <p:spPr>
            <a:xfrm>
              <a:off x="8050664" y="5677189"/>
              <a:ext cx="1069757" cy="2862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en-US" sz="1400" noProof="0" dirty="0">
                  <a:solidFill>
                    <a:srgbClr val="5E777A"/>
                  </a:solidFill>
                </a:rPr>
                <a:t>Physician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E9994646-713D-978D-0CB5-A7BB1ADBF502}"/>
                </a:ext>
              </a:extLst>
            </p:cNvPr>
            <p:cNvSpPr txBox="1"/>
            <p:nvPr/>
          </p:nvSpPr>
          <p:spPr>
            <a:xfrm>
              <a:off x="9354885" y="5671729"/>
              <a:ext cx="1353964" cy="2862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en-US" sz="1400" noProof="0" dirty="0">
                  <a:solidFill>
                    <a:srgbClr val="5E777A"/>
                  </a:solidFill>
                </a:rPr>
                <a:t>Chief nurse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4B46A029-09BB-E1D7-8AF5-A08A1C591783}"/>
                </a:ext>
              </a:extLst>
            </p:cNvPr>
            <p:cNvSpPr txBox="1"/>
            <p:nvPr/>
          </p:nvSpPr>
          <p:spPr>
            <a:xfrm>
              <a:off x="6726209" y="5992590"/>
              <a:ext cx="1069757" cy="2862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it-IT" sz="1400" dirty="0">
                  <a:solidFill>
                    <a:srgbClr val="5E777A"/>
                  </a:solidFill>
                </a:rPr>
                <a:t>Nurse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DBF18DEC-F1C3-B221-944E-6BD692B1C448}"/>
                </a:ext>
              </a:extLst>
            </p:cNvPr>
            <p:cNvSpPr txBox="1"/>
            <p:nvPr/>
          </p:nvSpPr>
          <p:spPr>
            <a:xfrm>
              <a:off x="8050664" y="5992590"/>
              <a:ext cx="1152000" cy="2862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it-IT" sz="1400" dirty="0">
                  <a:solidFill>
                    <a:srgbClr val="5E777A"/>
                  </a:solidFill>
                </a:rPr>
                <a:t>Bed manager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68834C95-8CBE-EA67-1A50-940B9D328395}"/>
                </a:ext>
              </a:extLst>
            </p:cNvPr>
            <p:cNvSpPr txBox="1"/>
            <p:nvPr/>
          </p:nvSpPr>
          <p:spPr>
            <a:xfrm>
              <a:off x="9354885" y="5991702"/>
              <a:ext cx="1844158" cy="2862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en-US" sz="1400" noProof="0" dirty="0">
                  <a:solidFill>
                    <a:srgbClr val="5E777A"/>
                  </a:solidFill>
                </a:rPr>
                <a:t>Healthcare assistant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3373E26F-D995-FAF5-67CA-53E36B521A2F}"/>
                </a:ext>
              </a:extLst>
            </p:cNvPr>
            <p:cNvSpPr txBox="1"/>
            <p:nvPr/>
          </p:nvSpPr>
          <p:spPr>
            <a:xfrm>
              <a:off x="8372106" y="5255787"/>
              <a:ext cx="1069757" cy="3139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</a:pPr>
              <a:r>
                <a:rPr lang="en-US" sz="1600" noProof="0" dirty="0">
                  <a:solidFill>
                    <a:srgbClr val="5E777A"/>
                  </a:solidFill>
                </a:rPr>
                <a:t>Role</a:t>
              </a:r>
            </a:p>
          </p:txBody>
        </p: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232665E-D725-3C43-9E82-7636938C828C}"/>
              </a:ext>
            </a:extLst>
          </p:cNvPr>
          <p:cNvSpPr txBox="1"/>
          <p:nvPr/>
        </p:nvSpPr>
        <p:spPr>
          <a:xfrm>
            <a:off x="450777" y="5523010"/>
            <a:ext cx="1442335" cy="4801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2800" dirty="0">
                <a:solidFill>
                  <a:srgbClr val="5E777A"/>
                </a:solidFill>
              </a:rPr>
              <a:t>52 </a:t>
            </a:r>
            <a:r>
              <a:rPr lang="it-IT" sz="2800" dirty="0" err="1">
                <a:solidFill>
                  <a:srgbClr val="5E777A"/>
                </a:solidFill>
              </a:rPr>
              <a:t>EDs</a:t>
            </a:r>
            <a:r>
              <a:rPr lang="it-IT" sz="2800" dirty="0">
                <a:solidFill>
                  <a:srgbClr val="5E777A"/>
                </a:solidFill>
              </a:rPr>
              <a:t>!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2181DFB-93A7-A9AE-AF7C-98BE3104DE9E}"/>
              </a:ext>
            </a:extLst>
          </p:cNvPr>
          <p:cNvSpPr txBox="1"/>
          <p:nvPr/>
        </p:nvSpPr>
        <p:spPr>
          <a:xfrm>
            <a:off x="7079530" y="6238284"/>
            <a:ext cx="313912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2800" dirty="0">
                <a:solidFill>
                  <a:srgbClr val="5E777A"/>
                </a:solidFill>
              </a:rPr>
              <a:t>1,275 </a:t>
            </a:r>
            <a:r>
              <a:rPr lang="it-IT" sz="2800" dirty="0" err="1">
                <a:solidFill>
                  <a:srgbClr val="5E777A"/>
                </a:solidFill>
              </a:rPr>
              <a:t>participants</a:t>
            </a:r>
            <a:r>
              <a:rPr lang="it-IT" sz="2800" dirty="0">
                <a:solidFill>
                  <a:srgbClr val="5E777A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448138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BD57B-D2E7-9BEF-5C69-B0C286D81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176E3-E423-FC01-C8CC-DE8B9E980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8" y="365125"/>
            <a:ext cx="9675317" cy="1325563"/>
          </a:xfrm>
        </p:spPr>
        <p:txBody>
          <a:bodyPr/>
          <a:lstStyle/>
          <a:p>
            <a:r>
              <a:rPr lang="en-US" noProof="0"/>
              <a:t>Improvement of proposed indicator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7DCDD3-9D23-805E-9A75-4D6492B6EA96}"/>
              </a:ext>
            </a:extLst>
          </p:cNvPr>
          <p:cNvSpPr txBox="1">
            <a:spLocks/>
          </p:cNvSpPr>
          <p:nvPr/>
        </p:nvSpPr>
        <p:spPr>
          <a:xfrm>
            <a:off x="543337" y="1690688"/>
            <a:ext cx="10900803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>
                <a:solidFill>
                  <a:srgbClr val="5E777A"/>
                </a:solidFill>
              </a:rPr>
              <a:t>Triage code for the definition of the indicator</a:t>
            </a:r>
            <a:r>
              <a:rPr lang="it-IT" noProof="0" dirty="0">
                <a:solidFill>
                  <a:srgbClr val="5E777A"/>
                </a:solidFill>
              </a:rPr>
              <a:t>?</a:t>
            </a:r>
          </a:p>
          <a:p>
            <a:pPr lvl="1"/>
            <a:r>
              <a:rPr lang="it-IT" dirty="0">
                <a:solidFill>
                  <a:srgbClr val="5E777A"/>
                </a:solidFill>
              </a:rPr>
              <a:t>Minor </a:t>
            </a:r>
            <a:r>
              <a:rPr lang="it-IT" dirty="0" err="1">
                <a:solidFill>
                  <a:srgbClr val="5E777A"/>
                </a:solidFill>
              </a:rPr>
              <a:t>urgency</a:t>
            </a:r>
            <a:r>
              <a:rPr lang="it-IT" dirty="0">
                <a:solidFill>
                  <a:srgbClr val="5E777A"/>
                </a:solidFill>
              </a:rPr>
              <a:t>?</a:t>
            </a:r>
          </a:p>
          <a:p>
            <a:pPr lvl="1"/>
            <a:r>
              <a:rPr lang="it-IT" noProof="0" dirty="0" err="1">
                <a:solidFill>
                  <a:srgbClr val="5E777A"/>
                </a:solidFill>
              </a:rPr>
              <a:t>Deferrable</a:t>
            </a:r>
            <a:r>
              <a:rPr lang="it-IT" noProof="0" dirty="0">
                <a:solidFill>
                  <a:srgbClr val="5E777A"/>
                </a:solidFill>
              </a:rPr>
              <a:t> </a:t>
            </a:r>
            <a:r>
              <a:rPr lang="it-IT" noProof="0" dirty="0" err="1">
                <a:solidFill>
                  <a:srgbClr val="5E777A"/>
                </a:solidFill>
              </a:rPr>
              <a:t>urgency</a:t>
            </a:r>
            <a:r>
              <a:rPr lang="it-IT" noProof="0" dirty="0">
                <a:solidFill>
                  <a:srgbClr val="5E777A"/>
                </a:solidFill>
              </a:rPr>
              <a:t>?</a:t>
            </a:r>
          </a:p>
          <a:p>
            <a:pPr lvl="1"/>
            <a:r>
              <a:rPr lang="it-IT" dirty="0">
                <a:solidFill>
                  <a:srgbClr val="5E777A"/>
                </a:solidFill>
              </a:rPr>
              <a:t>A </a:t>
            </a:r>
            <a:r>
              <a:rPr lang="it-IT" dirty="0" err="1">
                <a:solidFill>
                  <a:srgbClr val="5E777A"/>
                </a:solidFill>
              </a:rPr>
              <a:t>combination</a:t>
            </a:r>
            <a:r>
              <a:rPr lang="it-IT" dirty="0">
                <a:solidFill>
                  <a:srgbClr val="5E777A"/>
                </a:solidFill>
              </a:rPr>
              <a:t> of </a:t>
            </a:r>
            <a:r>
              <a:rPr lang="it-IT" dirty="0" err="1">
                <a:solidFill>
                  <a:srgbClr val="5E777A"/>
                </a:solidFill>
              </a:rPr>
              <a:t>both</a:t>
            </a:r>
            <a:r>
              <a:rPr lang="it-IT" dirty="0">
                <a:solidFill>
                  <a:srgbClr val="5E777A"/>
                </a:solidFill>
              </a:rPr>
              <a:t>?</a:t>
            </a:r>
          </a:p>
          <a:p>
            <a:pPr lvl="1"/>
            <a:r>
              <a:rPr lang="it-IT" noProof="0" dirty="0">
                <a:solidFill>
                  <a:srgbClr val="5E777A"/>
                </a:solidFill>
              </a:rPr>
              <a:t>A </a:t>
            </a:r>
            <a:r>
              <a:rPr lang="it-IT" noProof="0" dirty="0" err="1">
                <a:solidFill>
                  <a:srgbClr val="5E777A"/>
                </a:solidFill>
              </a:rPr>
              <a:t>combination</a:t>
            </a:r>
            <a:r>
              <a:rPr lang="it-IT" noProof="0" dirty="0">
                <a:solidFill>
                  <a:srgbClr val="5E777A"/>
                </a:solidFill>
              </a:rPr>
              <a:t> o</a:t>
            </a:r>
            <a:r>
              <a:rPr lang="it-IT" dirty="0">
                <a:solidFill>
                  <a:srgbClr val="5E777A"/>
                </a:solidFill>
              </a:rPr>
              <a:t>f </a:t>
            </a:r>
            <a:r>
              <a:rPr lang="it-IT" dirty="0" err="1">
                <a:solidFill>
                  <a:srgbClr val="5E777A"/>
                </a:solidFill>
              </a:rPr>
              <a:t>all</a:t>
            </a:r>
            <a:r>
              <a:rPr lang="it-IT" dirty="0">
                <a:solidFill>
                  <a:srgbClr val="5E777A"/>
                </a:solidFill>
              </a:rPr>
              <a:t> </a:t>
            </a:r>
            <a:r>
              <a:rPr lang="it-IT" dirty="0" err="1">
                <a:solidFill>
                  <a:srgbClr val="5E777A"/>
                </a:solidFill>
              </a:rPr>
              <a:t>codes</a:t>
            </a:r>
            <a:r>
              <a:rPr lang="it-IT" dirty="0">
                <a:solidFill>
                  <a:srgbClr val="5E777A"/>
                </a:solidFill>
              </a:rPr>
              <a:t>?</a:t>
            </a:r>
          </a:p>
          <a:p>
            <a:r>
              <a:rPr lang="it-IT" noProof="0" dirty="0">
                <a:solidFill>
                  <a:srgbClr val="5E777A"/>
                </a:solidFill>
              </a:rPr>
              <a:t>Cutoffs?</a:t>
            </a:r>
          </a:p>
          <a:p>
            <a:pPr lvl="1"/>
            <a:endParaRPr lang="en-US" noProof="0" dirty="0">
              <a:solidFill>
                <a:srgbClr val="5E777A"/>
              </a:solidFill>
            </a:endParaRPr>
          </a:p>
          <a:p>
            <a:endParaRPr lang="en-US" noProof="0" dirty="0">
              <a:solidFill>
                <a:srgbClr val="5E777A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noProof="0" dirty="0">
              <a:solidFill>
                <a:srgbClr val="5E777A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noProof="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8207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BDA6FB5-C5D7-E337-54AF-7192CA5018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320" t="-786" r="-6132" b="52654"/>
          <a:stretch/>
        </p:blipFill>
        <p:spPr>
          <a:xfrm>
            <a:off x="225287" y="2490445"/>
            <a:ext cx="11046546" cy="436755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D1523BC-C72D-54D6-EAB8-509F933DA9FB}"/>
              </a:ext>
            </a:extLst>
          </p:cNvPr>
          <p:cNvSpPr txBox="1"/>
          <p:nvPr/>
        </p:nvSpPr>
        <p:spPr>
          <a:xfrm>
            <a:off x="7726017" y="2459029"/>
            <a:ext cx="42804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noProof="0" dirty="0">
                <a:solidFill>
                  <a:srgbClr val="5E777A"/>
                </a:solidFill>
                <a:latin typeface="Arial" panose="020B0604020202020204" pitchFamily="34" charset="0"/>
              </a:rPr>
              <a:t>THANK YOU</a:t>
            </a:r>
          </a:p>
          <a:p>
            <a:r>
              <a:rPr lang="en-GB" sz="3600" noProof="0" dirty="0">
                <a:solidFill>
                  <a:srgbClr val="7BA7AD"/>
                </a:solidFill>
                <a:latin typeface="Arial" panose="020B0604020202020204" pitchFamily="34" charset="0"/>
              </a:rPr>
              <a:t>FOR YOUR</a:t>
            </a:r>
          </a:p>
          <a:p>
            <a:r>
              <a:rPr lang="en-GB" sz="3600" noProof="0" dirty="0">
                <a:solidFill>
                  <a:srgbClr val="7BA7AD"/>
                </a:solidFill>
                <a:latin typeface="Arial" panose="020B0604020202020204" pitchFamily="34" charset="0"/>
              </a:rPr>
              <a:t>ATTENTION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F123300-CB1E-538B-329C-41D8A1A5230C}"/>
              </a:ext>
            </a:extLst>
          </p:cNvPr>
          <p:cNvSpPr txBox="1"/>
          <p:nvPr/>
        </p:nvSpPr>
        <p:spPr>
          <a:xfrm>
            <a:off x="7726017" y="4411760"/>
            <a:ext cx="4280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>
                <a:solidFill>
                  <a:srgbClr val="FF6666"/>
                </a:solidFill>
                <a:latin typeface="Arial" panose="020B0604020202020204" pitchFamily="34" charset="0"/>
              </a:rPr>
              <a:t>ecream@marionegri.it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0C983C7-E156-D7EB-CB47-8E34198D7E7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707" y="535646"/>
            <a:ext cx="3282675" cy="114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886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logo&#10;&#10;Descrizione generata automaticamente">
            <a:extLst>
              <a:ext uri="{FF2B5EF4-FFF2-40B4-BE49-F238E27FC236}">
                <a16:creationId xmlns:a16="http://schemas.microsoft.com/office/drawing/2014/main" id="{37CABDEC-BB1D-6671-148F-5CAE3D2F8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2"/>
            <a:ext cx="12201924" cy="685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34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7FEE4-72AC-190C-7623-76EE7F628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98AA22-6811-C2ED-0530-C06A5E344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8" y="365125"/>
            <a:ext cx="9625897" cy="1325563"/>
          </a:xfrm>
        </p:spPr>
        <p:txBody>
          <a:bodyPr/>
          <a:lstStyle/>
          <a:p>
            <a:r>
              <a:rPr lang="en-GB" noProof="0" dirty="0"/>
              <a:t>Dashboard structure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0DB00780-AA3E-257A-5B45-7F9D536A6E40}"/>
              </a:ext>
            </a:extLst>
          </p:cNvPr>
          <p:cNvSpPr/>
          <p:nvPr/>
        </p:nvSpPr>
        <p:spPr>
          <a:xfrm>
            <a:off x="2912176" y="3701955"/>
            <a:ext cx="2603670" cy="90424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noProof="0" dirty="0"/>
              <a:t>Alert page</a:t>
            </a:r>
          </a:p>
          <a:p>
            <a:pPr algn="ctr"/>
            <a:r>
              <a:rPr lang="en-GB" sz="1200" i="1" noProof="0" dirty="0"/>
              <a:t>(home page)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1766D5CB-0BC7-F586-01BC-DCC88DE551EF}"/>
              </a:ext>
            </a:extLst>
          </p:cNvPr>
          <p:cNvSpPr/>
          <p:nvPr/>
        </p:nvSpPr>
        <p:spPr>
          <a:xfrm>
            <a:off x="6464912" y="2391770"/>
            <a:ext cx="2603670" cy="90424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noProof="0" dirty="0"/>
              <a:t>Performance and Quality - Stats Analysis 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8152D87B-3521-0DCA-B2B0-AF398625D6E3}"/>
              </a:ext>
            </a:extLst>
          </p:cNvPr>
          <p:cNvSpPr/>
          <p:nvPr/>
        </p:nvSpPr>
        <p:spPr>
          <a:xfrm>
            <a:off x="6464912" y="3701955"/>
            <a:ext cx="2603670" cy="90424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Performance and Quality </a:t>
            </a:r>
            <a:r>
              <a:rPr lang="en-GB" noProof="0" dirty="0"/>
              <a:t>- Time series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03ECAE24-0F3A-E261-2437-80F6AE8C684F}"/>
              </a:ext>
            </a:extLst>
          </p:cNvPr>
          <p:cNvSpPr/>
          <p:nvPr/>
        </p:nvSpPr>
        <p:spPr>
          <a:xfrm>
            <a:off x="6464912" y="5012140"/>
            <a:ext cx="2603670" cy="9042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noProof="0" dirty="0"/>
              <a:t>Epidemiological  Data - Time series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8EB21605-FE74-449C-9B94-A15BC065BB4E}"/>
              </a:ext>
            </a:extLst>
          </p:cNvPr>
          <p:cNvCxnSpPr/>
          <p:nvPr/>
        </p:nvCxnSpPr>
        <p:spPr>
          <a:xfrm>
            <a:off x="6005015" y="1883391"/>
            <a:ext cx="0" cy="4699379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1C1B50C-43D6-C8F8-0550-858FC156727E}"/>
              </a:ext>
            </a:extLst>
          </p:cNvPr>
          <p:cNvSpPr txBox="1"/>
          <p:nvPr/>
        </p:nvSpPr>
        <p:spPr>
          <a:xfrm>
            <a:off x="3199278" y="1506022"/>
            <a:ext cx="2029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REAL TIME ALERTS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B147500-C820-5775-28B8-BA0A3FF5057C}"/>
              </a:ext>
            </a:extLst>
          </p:cNvPr>
          <p:cNvSpPr txBox="1"/>
          <p:nvPr/>
        </p:nvSpPr>
        <p:spPr>
          <a:xfrm>
            <a:off x="6641375" y="1487231"/>
            <a:ext cx="225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noProof="0" dirty="0"/>
              <a:t>LONG TERM ANALYSIS</a:t>
            </a:r>
          </a:p>
        </p:txBody>
      </p:sp>
    </p:spTree>
    <p:extLst>
      <p:ext uri="{BB962C8B-B14F-4D97-AF65-F5344CB8AC3E}">
        <p14:creationId xmlns:p14="http://schemas.microsoft.com/office/powerpoint/2010/main" val="1601694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BAEF5-37EB-71EE-0BEB-1D5A9B3B0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5BC22C-8236-DCA2-A611-074F7E34C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8" y="365125"/>
            <a:ext cx="9625897" cy="1325563"/>
          </a:xfrm>
        </p:spPr>
        <p:txBody>
          <a:bodyPr/>
          <a:lstStyle/>
          <a:p>
            <a:r>
              <a:rPr lang="en-GB" noProof="0" dirty="0"/>
              <a:t>Dashboard structure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E951E1B0-237F-5529-5B8A-87CF888F6097}"/>
              </a:ext>
            </a:extLst>
          </p:cNvPr>
          <p:cNvSpPr/>
          <p:nvPr/>
        </p:nvSpPr>
        <p:spPr>
          <a:xfrm>
            <a:off x="2912176" y="3701955"/>
            <a:ext cx="2603670" cy="904240"/>
          </a:xfrm>
          <a:prstGeom prst="roundRect">
            <a:avLst/>
          </a:prstGeom>
          <a:solidFill>
            <a:srgbClr val="FF6666"/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lt1"/>
                </a:solidFill>
              </a:rPr>
              <a:t>Alert page</a:t>
            </a:r>
          </a:p>
          <a:p>
            <a:pPr algn="ctr"/>
            <a:r>
              <a:rPr lang="en-GB" dirty="0">
                <a:solidFill>
                  <a:schemeClr val="lt1"/>
                </a:solidFill>
              </a:rPr>
              <a:t>(home page)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F80676B6-466E-742C-87F5-0776054FE1EA}"/>
              </a:ext>
            </a:extLst>
          </p:cNvPr>
          <p:cNvSpPr/>
          <p:nvPr/>
        </p:nvSpPr>
        <p:spPr>
          <a:xfrm>
            <a:off x="6464912" y="2391770"/>
            <a:ext cx="2603670" cy="90424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noProof="0" dirty="0"/>
              <a:t>Performance and Quality - Stats Analysis 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E76F10A0-1063-CD61-0DA6-A29CA6D31166}"/>
              </a:ext>
            </a:extLst>
          </p:cNvPr>
          <p:cNvSpPr/>
          <p:nvPr/>
        </p:nvSpPr>
        <p:spPr>
          <a:xfrm>
            <a:off x="6464912" y="3701955"/>
            <a:ext cx="2603670" cy="90424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Performance and Quality </a:t>
            </a:r>
            <a:r>
              <a:rPr lang="en-GB" noProof="0" dirty="0"/>
              <a:t>- Time series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FADBB879-C257-CB49-1362-0C60345CC920}"/>
              </a:ext>
            </a:extLst>
          </p:cNvPr>
          <p:cNvSpPr/>
          <p:nvPr/>
        </p:nvSpPr>
        <p:spPr>
          <a:xfrm>
            <a:off x="6464912" y="5012140"/>
            <a:ext cx="2603670" cy="9042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noProof="0" dirty="0"/>
              <a:t>Epidemiological  Data - Time series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05848F8A-4AAB-460C-F887-87F52578A062}"/>
              </a:ext>
            </a:extLst>
          </p:cNvPr>
          <p:cNvCxnSpPr/>
          <p:nvPr/>
        </p:nvCxnSpPr>
        <p:spPr>
          <a:xfrm>
            <a:off x="6005015" y="1883391"/>
            <a:ext cx="0" cy="4699379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59B2A23-125B-2B91-E352-04A7E2CFBAF6}"/>
              </a:ext>
            </a:extLst>
          </p:cNvPr>
          <p:cNvSpPr txBox="1"/>
          <p:nvPr/>
        </p:nvSpPr>
        <p:spPr>
          <a:xfrm>
            <a:off x="3199278" y="1506022"/>
            <a:ext cx="2029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REAL TIME ALERTS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A7F934D-EB38-2C9D-DDFB-7AEE88A56BEF}"/>
              </a:ext>
            </a:extLst>
          </p:cNvPr>
          <p:cNvSpPr txBox="1"/>
          <p:nvPr/>
        </p:nvSpPr>
        <p:spPr>
          <a:xfrm>
            <a:off x="6641375" y="1487231"/>
            <a:ext cx="225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noProof="0" dirty="0"/>
              <a:t>LONG TERM ANALYSIS</a:t>
            </a:r>
          </a:p>
        </p:txBody>
      </p:sp>
    </p:spTree>
    <p:extLst>
      <p:ext uri="{BB962C8B-B14F-4D97-AF65-F5344CB8AC3E}">
        <p14:creationId xmlns:p14="http://schemas.microsoft.com/office/powerpoint/2010/main" val="1009466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717A6643-1292-4EA9-6EF2-FFBCF73A9347}"/>
              </a:ext>
            </a:extLst>
          </p:cNvPr>
          <p:cNvSpPr txBox="1"/>
          <p:nvPr/>
        </p:nvSpPr>
        <p:spPr>
          <a:xfrm>
            <a:off x="3578353" y="317691"/>
            <a:ext cx="1476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EDs condition alerts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02BD3E6-C801-5CEE-C9DA-94F0DCFD2F95}"/>
              </a:ext>
            </a:extLst>
          </p:cNvPr>
          <p:cNvSpPr txBox="1"/>
          <p:nvPr/>
        </p:nvSpPr>
        <p:spPr>
          <a:xfrm>
            <a:off x="8486558" y="317691"/>
            <a:ext cx="16225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Epidemiological alerts</a:t>
            </a: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C124C4BD-495B-837B-F613-E73F5FE3277E}"/>
              </a:ext>
            </a:extLst>
          </p:cNvPr>
          <p:cNvCxnSpPr>
            <a:cxnSpLocks/>
          </p:cNvCxnSpPr>
          <p:nvPr/>
        </p:nvCxnSpPr>
        <p:spPr>
          <a:xfrm>
            <a:off x="6796900" y="319604"/>
            <a:ext cx="0" cy="5533623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6B63B6F3-53D0-2168-CBF1-55B3342550DD}"/>
              </a:ext>
            </a:extLst>
          </p:cNvPr>
          <p:cNvCxnSpPr/>
          <p:nvPr/>
        </p:nvCxnSpPr>
        <p:spPr>
          <a:xfrm>
            <a:off x="51515" y="973070"/>
            <a:ext cx="1485364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e 18">
            <a:extLst>
              <a:ext uri="{FF2B5EF4-FFF2-40B4-BE49-F238E27FC236}">
                <a16:creationId xmlns:a16="http://schemas.microsoft.com/office/drawing/2014/main" id="{BF97A762-95E4-D992-7EBB-C91E9FB5C63D}"/>
              </a:ext>
            </a:extLst>
          </p:cNvPr>
          <p:cNvSpPr/>
          <p:nvPr/>
        </p:nvSpPr>
        <p:spPr>
          <a:xfrm>
            <a:off x="1064890" y="941366"/>
            <a:ext cx="63407" cy="63407"/>
          </a:xfrm>
          <a:prstGeom prst="ellipse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25D1713-4A67-AD9F-9E07-0AA5EDDE3789}"/>
              </a:ext>
            </a:extLst>
          </p:cNvPr>
          <p:cNvSpPr txBox="1"/>
          <p:nvPr/>
        </p:nvSpPr>
        <p:spPr>
          <a:xfrm>
            <a:off x="-41757" y="1004773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01/01/2021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1C44E87-FA39-26E1-6719-CB431B49FD89}"/>
              </a:ext>
            </a:extLst>
          </p:cNvPr>
          <p:cNvSpPr txBox="1"/>
          <p:nvPr/>
        </p:nvSpPr>
        <p:spPr>
          <a:xfrm>
            <a:off x="1131119" y="1004773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31/12/2023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07DA5A3-F56B-AA1C-C465-306E594AEF0D}"/>
              </a:ext>
            </a:extLst>
          </p:cNvPr>
          <p:cNvSpPr txBox="1"/>
          <p:nvPr/>
        </p:nvSpPr>
        <p:spPr>
          <a:xfrm>
            <a:off x="853147" y="756237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15/03/2023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A10C4F45-6C7F-00BC-43EF-E343A99A83C2}"/>
              </a:ext>
            </a:extLst>
          </p:cNvPr>
          <p:cNvSpPr/>
          <p:nvPr/>
        </p:nvSpPr>
        <p:spPr>
          <a:xfrm>
            <a:off x="0" y="389657"/>
            <a:ext cx="1749260" cy="262019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461DF16-4636-A585-3765-B5B76B58208A}"/>
              </a:ext>
            </a:extLst>
          </p:cNvPr>
          <p:cNvSpPr txBox="1"/>
          <p:nvPr/>
        </p:nvSpPr>
        <p:spPr>
          <a:xfrm>
            <a:off x="-609" y="510016"/>
            <a:ext cx="10294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Date selection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F8A77F7-F962-F327-DF9B-FA67F6EC1C95}"/>
              </a:ext>
            </a:extLst>
          </p:cNvPr>
          <p:cNvSpPr txBox="1"/>
          <p:nvPr/>
        </p:nvSpPr>
        <p:spPr>
          <a:xfrm>
            <a:off x="-609" y="1358342"/>
            <a:ext cx="10422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Hour selection</a:t>
            </a:r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A8F7856D-C841-AACF-AA5F-3985C7768AE9}"/>
              </a:ext>
            </a:extLst>
          </p:cNvPr>
          <p:cNvGrpSpPr/>
          <p:nvPr/>
        </p:nvGrpSpPr>
        <p:grpSpPr>
          <a:xfrm>
            <a:off x="2699641" y="3529373"/>
            <a:ext cx="3234111" cy="1567070"/>
            <a:chOff x="2547156" y="3529373"/>
            <a:chExt cx="3234111" cy="1567070"/>
          </a:xfrm>
        </p:grpSpPr>
        <p:sp>
          <p:nvSpPr>
            <p:cNvPr id="46" name="Rettangolo con angoli arrotondati 45">
              <a:extLst>
                <a:ext uri="{FF2B5EF4-FFF2-40B4-BE49-F238E27FC236}">
                  <a16:creationId xmlns:a16="http://schemas.microsoft.com/office/drawing/2014/main" id="{E7330C34-843D-959C-7ECA-5C8C79E1C5C3}"/>
                </a:ext>
              </a:extLst>
            </p:cNvPr>
            <p:cNvSpPr/>
            <p:nvPr/>
          </p:nvSpPr>
          <p:spPr>
            <a:xfrm>
              <a:off x="2547156" y="4020882"/>
              <a:ext cx="955039" cy="1075558"/>
            </a:xfrm>
            <a:prstGeom prst="roundRect">
              <a:avLst/>
            </a:prstGeom>
            <a:solidFill>
              <a:srgbClr val="FF5050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b"/>
            <a:lstStyle/>
            <a:p>
              <a:pPr lvl="0" algn="ctr"/>
              <a:r>
                <a:rPr lang="en-GB" sz="900" b="1" noProof="0" dirty="0">
                  <a:solidFill>
                    <a:sysClr val="windowText" lastClr="000000"/>
                  </a:solidFill>
                </a:rPr>
                <a:t>N. of EDs with SEVERE overcrowding</a:t>
              </a: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25 / 98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00" b="1" noProof="0" dirty="0">
                  <a:solidFill>
                    <a:sysClr val="windowText" lastClr="000000"/>
                  </a:solidFill>
                  <a:latin typeface="Aptos" panose="02110004020202020204"/>
                </a:rPr>
                <a:t>(25%)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7" name="Rettangolo con angoli arrotondati 46">
              <a:extLst>
                <a:ext uri="{FF2B5EF4-FFF2-40B4-BE49-F238E27FC236}">
                  <a16:creationId xmlns:a16="http://schemas.microsoft.com/office/drawing/2014/main" id="{EF22F8F6-E756-0E88-CD41-DEC68181B1C8}"/>
                </a:ext>
              </a:extLst>
            </p:cNvPr>
            <p:cNvSpPr/>
            <p:nvPr/>
          </p:nvSpPr>
          <p:spPr>
            <a:xfrm>
              <a:off x="3686692" y="4020883"/>
              <a:ext cx="955039" cy="1075560"/>
            </a:xfrm>
            <a:prstGeom prst="roundRect">
              <a:avLst/>
            </a:prstGeom>
            <a:solidFill>
              <a:srgbClr val="FFC000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N. of arrivals in last 24h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327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MODERATE</a:t>
              </a:r>
            </a:p>
          </p:txBody>
        </p: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803F9B65-EBAC-6FF3-6C8B-BFBCC236D45B}"/>
                </a:ext>
              </a:extLst>
            </p:cNvPr>
            <p:cNvSpPr txBox="1"/>
            <p:nvPr/>
          </p:nvSpPr>
          <p:spPr>
            <a:xfrm>
              <a:off x="3566130" y="3529373"/>
              <a:ext cx="11961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Regional values</a:t>
              </a:r>
            </a:p>
          </p:txBody>
        </p:sp>
        <p:sp>
          <p:nvSpPr>
            <p:cNvPr id="49" name="Rettangolo con angoli arrotondati 48">
              <a:extLst>
                <a:ext uri="{FF2B5EF4-FFF2-40B4-BE49-F238E27FC236}">
                  <a16:creationId xmlns:a16="http://schemas.microsoft.com/office/drawing/2014/main" id="{A9BBA258-90C3-1AC9-81B5-7EC848A6FF5B}"/>
                </a:ext>
              </a:extLst>
            </p:cNvPr>
            <p:cNvSpPr/>
            <p:nvPr/>
          </p:nvSpPr>
          <p:spPr>
            <a:xfrm>
              <a:off x="4826228" y="4020881"/>
              <a:ext cx="955039" cy="1075559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N. of patients with boarding time &gt; 6 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 / 18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NORMAL</a:t>
              </a:r>
            </a:p>
          </p:txBody>
        </p: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400A2BD7-CC67-4DFE-EC0B-1D05DAA61E1C}"/>
              </a:ext>
            </a:extLst>
          </p:cNvPr>
          <p:cNvGrpSpPr/>
          <p:nvPr/>
        </p:nvGrpSpPr>
        <p:grpSpPr>
          <a:xfrm>
            <a:off x="7208747" y="3504478"/>
            <a:ext cx="4178183" cy="1889646"/>
            <a:chOff x="7337730" y="3346998"/>
            <a:chExt cx="4178183" cy="1889646"/>
          </a:xfrm>
        </p:grpSpPr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C5193DFC-4092-5C6F-AB25-916BDC387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81343" y="4164182"/>
              <a:ext cx="1069002" cy="963872"/>
            </a:xfrm>
            <a:prstGeom prst="rect">
              <a:avLst/>
            </a:prstGeom>
          </p:spPr>
        </p:pic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DA6AB211-E2F5-E7D0-5C1E-B7C6A869F86E}"/>
                </a:ext>
              </a:extLst>
            </p:cNvPr>
            <p:cNvSpPr txBox="1"/>
            <p:nvPr/>
          </p:nvSpPr>
          <p:spPr>
            <a:xfrm>
              <a:off x="7451608" y="3971748"/>
              <a:ext cx="11047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N. of ED episodes</a:t>
              </a:r>
            </a:p>
          </p:txBody>
        </p:sp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CDDE4924-C33B-702E-52A1-F115DE4A5D19}"/>
                </a:ext>
              </a:extLst>
            </p:cNvPr>
            <p:cNvSpPr/>
            <p:nvPr/>
          </p:nvSpPr>
          <p:spPr>
            <a:xfrm>
              <a:off x="7337730" y="3349490"/>
              <a:ext cx="1278150" cy="1887154"/>
            </a:xfrm>
            <a:prstGeom prst="rect">
              <a:avLst/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03705971-6A22-848E-F536-D25506548FE0}"/>
                </a:ext>
              </a:extLst>
            </p:cNvPr>
            <p:cNvSpPr txBox="1"/>
            <p:nvPr/>
          </p:nvSpPr>
          <p:spPr>
            <a:xfrm>
              <a:off x="7624550" y="3424555"/>
              <a:ext cx="7825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Influenza</a:t>
              </a:r>
            </a:p>
          </p:txBody>
        </p: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7FEAB094-87D5-F050-12AE-2D0F0DB88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30779" y="4161690"/>
              <a:ext cx="1069002" cy="963872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278A13D6-D50E-B57B-9BEC-6B897ADD5287}"/>
                </a:ext>
              </a:extLst>
            </p:cNvPr>
            <p:cNvSpPr txBox="1"/>
            <p:nvPr/>
          </p:nvSpPr>
          <p:spPr>
            <a:xfrm>
              <a:off x="8901042" y="3969256"/>
              <a:ext cx="11047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N. of ED episodes</a:t>
              </a:r>
            </a:p>
          </p:txBody>
        </p: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259F23F4-F6BD-92B1-E7E3-A247981D9CBF}"/>
                </a:ext>
              </a:extLst>
            </p:cNvPr>
            <p:cNvSpPr/>
            <p:nvPr/>
          </p:nvSpPr>
          <p:spPr>
            <a:xfrm>
              <a:off x="8787166" y="3346998"/>
              <a:ext cx="1278150" cy="1887154"/>
            </a:xfrm>
            <a:prstGeom prst="rect">
              <a:avLst/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81BC4562-6130-D408-B204-26CD5CBFD2AB}"/>
                </a:ext>
              </a:extLst>
            </p:cNvPr>
            <p:cNvSpPr txBox="1"/>
            <p:nvPr/>
          </p:nvSpPr>
          <p:spPr>
            <a:xfrm>
              <a:off x="9057956" y="3422063"/>
              <a:ext cx="8146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COVID-19</a:t>
              </a:r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C4C93D25-76BA-5EF0-9042-45E428368913}"/>
                </a:ext>
              </a:extLst>
            </p:cNvPr>
            <p:cNvSpPr txBox="1"/>
            <p:nvPr/>
          </p:nvSpPr>
          <p:spPr>
            <a:xfrm>
              <a:off x="10324444" y="3969256"/>
              <a:ext cx="1104790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Weekly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N. of ED episodes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2" name="Rettangolo 51">
              <a:extLst>
                <a:ext uri="{FF2B5EF4-FFF2-40B4-BE49-F238E27FC236}">
                  <a16:creationId xmlns:a16="http://schemas.microsoft.com/office/drawing/2014/main" id="{BA7851AE-F621-7001-3F43-7E264E7C796C}"/>
                </a:ext>
              </a:extLst>
            </p:cNvPr>
            <p:cNvSpPr/>
            <p:nvPr/>
          </p:nvSpPr>
          <p:spPr>
            <a:xfrm>
              <a:off x="10237763" y="3346998"/>
              <a:ext cx="1278150" cy="1887154"/>
            </a:xfrm>
            <a:prstGeom prst="rect">
              <a:avLst/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5573EE67-1543-211B-36D9-BFA4B47087C8}"/>
                </a:ext>
              </a:extLst>
            </p:cNvPr>
            <p:cNvSpPr txBox="1"/>
            <p:nvPr/>
          </p:nvSpPr>
          <p:spPr>
            <a:xfrm>
              <a:off x="10451081" y="3422063"/>
              <a:ext cx="85151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Meningitis</a:t>
              </a:r>
            </a:p>
          </p:txBody>
        </p:sp>
      </p:grpSp>
      <p:pic>
        <p:nvPicPr>
          <p:cNvPr id="1026" name="Picture 2" descr="How to Create Date and Time Picker in React Application">
            <a:extLst>
              <a:ext uri="{FF2B5EF4-FFF2-40B4-BE49-F238E27FC236}">
                <a16:creationId xmlns:a16="http://schemas.microsoft.com/office/drawing/2014/main" id="{07C29F3A-3F1E-C168-B754-E8E47B93C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51" b="19535"/>
          <a:stretch>
            <a:fillRect/>
          </a:stretch>
        </p:blipFill>
        <p:spPr bwMode="auto">
          <a:xfrm>
            <a:off x="407099" y="1611473"/>
            <a:ext cx="770116" cy="86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F72D6314-10E6-0B92-AA29-DF5EF3104785}"/>
              </a:ext>
            </a:extLst>
          </p:cNvPr>
          <p:cNvSpPr/>
          <p:nvPr/>
        </p:nvSpPr>
        <p:spPr>
          <a:xfrm>
            <a:off x="0" y="0"/>
            <a:ext cx="12192000" cy="2373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Alert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Performance and Quality - Stats Analysis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Performance and Quality - Time series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Epidemiological  Data - Time series       Preferred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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A34AF99D-9512-3005-D4D0-2AC07C9F5BE5}"/>
              </a:ext>
            </a:extLst>
          </p:cNvPr>
          <p:cNvGrpSpPr/>
          <p:nvPr/>
        </p:nvGrpSpPr>
        <p:grpSpPr>
          <a:xfrm>
            <a:off x="2273983" y="603961"/>
            <a:ext cx="4085426" cy="2594602"/>
            <a:chOff x="2273983" y="603961"/>
            <a:chExt cx="4085426" cy="2594602"/>
          </a:xfrm>
        </p:grpSpPr>
        <p:pic>
          <p:nvPicPr>
            <p:cNvPr id="1039" name="Immagine 1038">
              <a:extLst>
                <a:ext uri="{FF2B5EF4-FFF2-40B4-BE49-F238E27FC236}">
                  <a16:creationId xmlns:a16="http://schemas.microsoft.com/office/drawing/2014/main" id="{518F767D-431B-0C28-BDEA-B4B4616E3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15000"/>
                      </a14:imgEffect>
                    </a14:imgLayer>
                  </a14:imgProps>
                </a:ext>
              </a:extLst>
            </a:blip>
            <a:srcRect t="713" b="906"/>
            <a:stretch>
              <a:fillRect/>
            </a:stretch>
          </p:blipFill>
          <p:spPr>
            <a:xfrm>
              <a:off x="2273983" y="603961"/>
              <a:ext cx="4085426" cy="2405895"/>
            </a:xfrm>
            <a:prstGeom prst="rect">
              <a:avLst/>
            </a:prstGeom>
          </p:spPr>
        </p:pic>
        <p:sp>
          <p:nvSpPr>
            <p:cNvPr id="2" name="Connettore 1">
              <a:extLst>
                <a:ext uri="{FF2B5EF4-FFF2-40B4-BE49-F238E27FC236}">
                  <a16:creationId xmlns:a16="http://schemas.microsoft.com/office/drawing/2014/main" id="{7ADF6A5F-8A02-7A20-8AD4-C9049FCA061E}"/>
                </a:ext>
              </a:extLst>
            </p:cNvPr>
            <p:cNvSpPr/>
            <p:nvPr/>
          </p:nvSpPr>
          <p:spPr>
            <a:xfrm>
              <a:off x="3008442" y="3068696"/>
              <a:ext cx="71715" cy="75065"/>
            </a:xfrm>
            <a:prstGeom prst="flowChartConnector">
              <a:avLst/>
            </a:prstGeom>
            <a:solidFill>
              <a:srgbClr val="D8868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A6A80378-4192-CB8C-8B77-134686282714}"/>
                </a:ext>
              </a:extLst>
            </p:cNvPr>
            <p:cNvSpPr txBox="1"/>
            <p:nvPr/>
          </p:nvSpPr>
          <p:spPr>
            <a:xfrm>
              <a:off x="3029597" y="3013895"/>
              <a:ext cx="80365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Aggregate marker</a:t>
              </a:r>
            </a:p>
          </p:txBody>
        </p:sp>
        <p:sp>
          <p:nvSpPr>
            <p:cNvPr id="4" name="Connettore 3">
              <a:extLst>
                <a:ext uri="{FF2B5EF4-FFF2-40B4-BE49-F238E27FC236}">
                  <a16:creationId xmlns:a16="http://schemas.microsoft.com/office/drawing/2014/main" id="{B0FAB4CD-86E8-29A6-21EF-CAC833EF157E}"/>
                </a:ext>
              </a:extLst>
            </p:cNvPr>
            <p:cNvSpPr/>
            <p:nvPr/>
          </p:nvSpPr>
          <p:spPr>
            <a:xfrm>
              <a:off x="3883456" y="3068696"/>
              <a:ext cx="71715" cy="75065"/>
            </a:xfrm>
            <a:prstGeom prst="flowChartConnector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25F2AF02-7362-15BB-C3D7-18C51164E50B}"/>
                </a:ext>
              </a:extLst>
            </p:cNvPr>
            <p:cNvSpPr txBox="1"/>
            <p:nvPr/>
          </p:nvSpPr>
          <p:spPr>
            <a:xfrm>
              <a:off x="3904611" y="3013895"/>
              <a:ext cx="80365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Overcrowding</a:t>
              </a:r>
            </a:p>
          </p:txBody>
        </p:sp>
        <p:sp>
          <p:nvSpPr>
            <p:cNvPr id="39" name="Connettore 38">
              <a:extLst>
                <a:ext uri="{FF2B5EF4-FFF2-40B4-BE49-F238E27FC236}">
                  <a16:creationId xmlns:a16="http://schemas.microsoft.com/office/drawing/2014/main" id="{1B66A690-6F76-C551-C572-161DD5B0E23F}"/>
                </a:ext>
              </a:extLst>
            </p:cNvPr>
            <p:cNvSpPr/>
            <p:nvPr/>
          </p:nvSpPr>
          <p:spPr>
            <a:xfrm>
              <a:off x="4605268" y="3068697"/>
              <a:ext cx="71715" cy="75065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669E2C49-BC05-2B4A-8CC7-CBEB2A0CADE2}"/>
                </a:ext>
              </a:extLst>
            </p:cNvPr>
            <p:cNvSpPr txBox="1"/>
            <p:nvPr/>
          </p:nvSpPr>
          <p:spPr>
            <a:xfrm>
              <a:off x="4626423" y="3013896"/>
              <a:ext cx="80365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Admissions</a:t>
              </a:r>
            </a:p>
          </p:txBody>
        </p:sp>
        <p:sp>
          <p:nvSpPr>
            <p:cNvPr id="43" name="Connettore 42">
              <a:extLst>
                <a:ext uri="{FF2B5EF4-FFF2-40B4-BE49-F238E27FC236}">
                  <a16:creationId xmlns:a16="http://schemas.microsoft.com/office/drawing/2014/main" id="{0E3E71ED-B5E5-4E2D-4622-60DF2E3A8D0B}"/>
                </a:ext>
              </a:extLst>
            </p:cNvPr>
            <p:cNvSpPr/>
            <p:nvPr/>
          </p:nvSpPr>
          <p:spPr>
            <a:xfrm>
              <a:off x="5294074" y="3068698"/>
              <a:ext cx="71715" cy="75065"/>
            </a:xfrm>
            <a:prstGeom prst="flowChartConnector">
              <a:avLst/>
            </a:prstGeom>
            <a:solidFill>
              <a:srgbClr val="9966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02A7729C-E33F-369C-5475-EF9BA8C569AA}"/>
                </a:ext>
              </a:extLst>
            </p:cNvPr>
            <p:cNvSpPr txBox="1"/>
            <p:nvPr/>
          </p:nvSpPr>
          <p:spPr>
            <a:xfrm>
              <a:off x="5315229" y="3013897"/>
              <a:ext cx="80365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Boarding</a:t>
              </a:r>
            </a:p>
          </p:txBody>
        </p:sp>
        <p:pic>
          <p:nvPicPr>
            <p:cNvPr id="7" name="Elemento grafico 6" descr="Dorso della mano con indice che punta verso destra con riempimento a tinta unita">
              <a:extLst>
                <a:ext uri="{FF2B5EF4-FFF2-40B4-BE49-F238E27FC236}">
                  <a16:creationId xmlns:a16="http://schemas.microsoft.com/office/drawing/2014/main" id="{0B0DABA4-9204-0C2A-398C-3509382BB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4605268" y="1356936"/>
              <a:ext cx="334926" cy="334926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EAADE666-A254-601F-6710-5117F5B3C09B}"/>
                </a:ext>
              </a:extLst>
            </p:cNvPr>
            <p:cNvSpPr txBox="1"/>
            <p:nvPr/>
          </p:nvSpPr>
          <p:spPr>
            <a:xfrm>
              <a:off x="4722358" y="1081755"/>
              <a:ext cx="1203612" cy="27699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88900" marR="0" lvl="0" indent="-88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Overcrowding: SEVERE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Average Boarding Time &gt; 6 h</a:t>
              </a:r>
            </a:p>
          </p:txBody>
        </p:sp>
      </p:grp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8E9F9E57-B146-3783-7770-1B15A9D3BDCD}"/>
              </a:ext>
            </a:extLst>
          </p:cNvPr>
          <p:cNvGrpSpPr/>
          <p:nvPr/>
        </p:nvGrpSpPr>
        <p:grpSpPr>
          <a:xfrm>
            <a:off x="7255824" y="621680"/>
            <a:ext cx="4084028" cy="2590563"/>
            <a:chOff x="7252667" y="621680"/>
            <a:chExt cx="4084028" cy="2590563"/>
          </a:xfrm>
        </p:grpSpPr>
        <p:pic>
          <p:nvPicPr>
            <p:cNvPr id="1041" name="Immagine 1040">
              <a:extLst>
                <a:ext uri="{FF2B5EF4-FFF2-40B4-BE49-F238E27FC236}">
                  <a16:creationId xmlns:a16="http://schemas.microsoft.com/office/drawing/2014/main" id="{2993F6C4-80E4-2A9E-77F5-BE4A6C513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1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52667" y="621680"/>
              <a:ext cx="4084028" cy="2405894"/>
            </a:xfrm>
            <a:prstGeom prst="rect">
              <a:avLst/>
            </a:prstGeom>
          </p:spPr>
        </p:pic>
        <p:sp>
          <p:nvSpPr>
            <p:cNvPr id="1030" name="Connettore 1029">
              <a:extLst>
                <a:ext uri="{FF2B5EF4-FFF2-40B4-BE49-F238E27FC236}">
                  <a16:creationId xmlns:a16="http://schemas.microsoft.com/office/drawing/2014/main" id="{4CC2C58D-01C9-CFB1-702C-5A3F07AE2B6A}"/>
                </a:ext>
              </a:extLst>
            </p:cNvPr>
            <p:cNvSpPr/>
            <p:nvPr/>
          </p:nvSpPr>
          <p:spPr>
            <a:xfrm>
              <a:off x="8055403" y="3082376"/>
              <a:ext cx="71715" cy="75065"/>
            </a:xfrm>
            <a:prstGeom prst="flowChartConnector">
              <a:avLst/>
            </a:prstGeom>
            <a:solidFill>
              <a:srgbClr val="D8868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31" name="CasellaDiTesto 1030">
              <a:extLst>
                <a:ext uri="{FF2B5EF4-FFF2-40B4-BE49-F238E27FC236}">
                  <a16:creationId xmlns:a16="http://schemas.microsoft.com/office/drawing/2014/main" id="{2837AC2E-0B70-AE2C-2F16-D1B6903E1158}"/>
                </a:ext>
              </a:extLst>
            </p:cNvPr>
            <p:cNvSpPr txBox="1"/>
            <p:nvPr/>
          </p:nvSpPr>
          <p:spPr>
            <a:xfrm>
              <a:off x="8076558" y="3027575"/>
              <a:ext cx="80365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Aggregate marker</a:t>
              </a:r>
            </a:p>
          </p:txBody>
        </p:sp>
        <p:sp>
          <p:nvSpPr>
            <p:cNvPr id="1032" name="Connettore 1031">
              <a:extLst>
                <a:ext uri="{FF2B5EF4-FFF2-40B4-BE49-F238E27FC236}">
                  <a16:creationId xmlns:a16="http://schemas.microsoft.com/office/drawing/2014/main" id="{210E2F1F-3ABB-F449-46C5-71AF1F54D9D1}"/>
                </a:ext>
              </a:extLst>
            </p:cNvPr>
            <p:cNvSpPr/>
            <p:nvPr/>
          </p:nvSpPr>
          <p:spPr>
            <a:xfrm>
              <a:off x="8930417" y="3082376"/>
              <a:ext cx="71715" cy="75065"/>
            </a:xfrm>
            <a:prstGeom prst="flowChartConnector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33" name="CasellaDiTesto 1032">
              <a:extLst>
                <a:ext uri="{FF2B5EF4-FFF2-40B4-BE49-F238E27FC236}">
                  <a16:creationId xmlns:a16="http://schemas.microsoft.com/office/drawing/2014/main" id="{135943A7-DD09-B546-0871-7941EE2EB183}"/>
                </a:ext>
              </a:extLst>
            </p:cNvPr>
            <p:cNvSpPr txBox="1"/>
            <p:nvPr/>
          </p:nvSpPr>
          <p:spPr>
            <a:xfrm>
              <a:off x="8951572" y="3027575"/>
              <a:ext cx="80365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Influenza</a:t>
              </a:r>
            </a:p>
          </p:txBody>
        </p:sp>
        <p:sp>
          <p:nvSpPr>
            <p:cNvPr id="1034" name="Connettore 1033">
              <a:extLst>
                <a:ext uri="{FF2B5EF4-FFF2-40B4-BE49-F238E27FC236}">
                  <a16:creationId xmlns:a16="http://schemas.microsoft.com/office/drawing/2014/main" id="{31B1DA87-97BC-B811-D0AA-E2552319711A}"/>
                </a:ext>
              </a:extLst>
            </p:cNvPr>
            <p:cNvSpPr/>
            <p:nvPr/>
          </p:nvSpPr>
          <p:spPr>
            <a:xfrm>
              <a:off x="9652229" y="3082377"/>
              <a:ext cx="71715" cy="75065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35" name="CasellaDiTesto 1034">
              <a:extLst>
                <a:ext uri="{FF2B5EF4-FFF2-40B4-BE49-F238E27FC236}">
                  <a16:creationId xmlns:a16="http://schemas.microsoft.com/office/drawing/2014/main" id="{F6AD2E6A-C2BD-1F6B-F81C-91A86ED50A4C}"/>
                </a:ext>
              </a:extLst>
            </p:cNvPr>
            <p:cNvSpPr txBox="1"/>
            <p:nvPr/>
          </p:nvSpPr>
          <p:spPr>
            <a:xfrm>
              <a:off x="9673384" y="3027576"/>
              <a:ext cx="80365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COVID-19</a:t>
              </a:r>
            </a:p>
          </p:txBody>
        </p:sp>
        <p:sp>
          <p:nvSpPr>
            <p:cNvPr id="1036" name="Connettore 1035">
              <a:extLst>
                <a:ext uri="{FF2B5EF4-FFF2-40B4-BE49-F238E27FC236}">
                  <a16:creationId xmlns:a16="http://schemas.microsoft.com/office/drawing/2014/main" id="{7FDD24A9-B533-83C5-D835-DE35322D8DCF}"/>
                </a:ext>
              </a:extLst>
            </p:cNvPr>
            <p:cNvSpPr/>
            <p:nvPr/>
          </p:nvSpPr>
          <p:spPr>
            <a:xfrm>
              <a:off x="10341035" y="3082378"/>
              <a:ext cx="71715" cy="75065"/>
            </a:xfrm>
            <a:prstGeom prst="flowChartConnector">
              <a:avLst/>
            </a:prstGeom>
            <a:solidFill>
              <a:srgbClr val="9966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37" name="CasellaDiTesto 1036">
              <a:extLst>
                <a:ext uri="{FF2B5EF4-FFF2-40B4-BE49-F238E27FC236}">
                  <a16:creationId xmlns:a16="http://schemas.microsoft.com/office/drawing/2014/main" id="{21367BA4-3EFD-4557-F54E-55692FA16BB5}"/>
                </a:ext>
              </a:extLst>
            </p:cNvPr>
            <p:cNvSpPr txBox="1"/>
            <p:nvPr/>
          </p:nvSpPr>
          <p:spPr>
            <a:xfrm>
              <a:off x="10362190" y="3027577"/>
              <a:ext cx="80365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Meningitis</a:t>
              </a:r>
            </a:p>
          </p:txBody>
        </p:sp>
        <p:pic>
          <p:nvPicPr>
            <p:cNvPr id="30" name="Elemento grafico 29" descr="Dorso della mano con indice che punta verso destra con riempimento a tinta unita">
              <a:extLst>
                <a:ext uri="{FF2B5EF4-FFF2-40B4-BE49-F238E27FC236}">
                  <a16:creationId xmlns:a16="http://schemas.microsoft.com/office/drawing/2014/main" id="{1F8477F0-352F-0EE0-313D-C45342561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7847731" y="1734073"/>
              <a:ext cx="334926" cy="334926"/>
            </a:xfrm>
            <a:prstGeom prst="rect">
              <a:avLst/>
            </a:prstGeom>
          </p:spPr>
        </p:pic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0999815B-7E03-BF1A-D9C4-4883E24D4E1E}"/>
                </a:ext>
              </a:extLst>
            </p:cNvPr>
            <p:cNvSpPr txBox="1"/>
            <p:nvPr/>
          </p:nvSpPr>
          <p:spPr>
            <a:xfrm>
              <a:off x="7970869" y="1419541"/>
              <a:ext cx="1431895" cy="27699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88900" marR="0" lvl="0" indent="-88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Influenza weekly cases: +35%</a:t>
              </a:r>
            </a:p>
            <a:p>
              <a:pPr marL="88900" marR="0" lvl="0" indent="-88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Meningitis n. cases/3 days : 4</a:t>
              </a:r>
            </a:p>
          </p:txBody>
        </p:sp>
      </p:grpSp>
      <p:sp>
        <p:nvSpPr>
          <p:cNvPr id="51" name="Rettangolo 50">
            <a:extLst>
              <a:ext uri="{FF2B5EF4-FFF2-40B4-BE49-F238E27FC236}">
                <a16:creationId xmlns:a16="http://schemas.microsoft.com/office/drawing/2014/main" id="{BE3DEE3B-7CE3-FDDF-EA7F-C8706AF201A9}"/>
              </a:ext>
            </a:extLst>
          </p:cNvPr>
          <p:cNvSpPr/>
          <p:nvPr/>
        </p:nvSpPr>
        <p:spPr>
          <a:xfrm>
            <a:off x="2282376" y="3504478"/>
            <a:ext cx="4055598" cy="188715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57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57FD5-7714-04A7-091A-BF17E4259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226954-5D7F-63E8-6474-76F99F65B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8" y="365125"/>
            <a:ext cx="9625897" cy="1325563"/>
          </a:xfrm>
        </p:spPr>
        <p:txBody>
          <a:bodyPr/>
          <a:lstStyle/>
          <a:p>
            <a:r>
              <a:rPr lang="en-GB" noProof="0" dirty="0"/>
              <a:t>Dashboard structure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54FBBFCA-2BA8-18C4-7127-4CD2EE21628F}"/>
              </a:ext>
            </a:extLst>
          </p:cNvPr>
          <p:cNvSpPr/>
          <p:nvPr/>
        </p:nvSpPr>
        <p:spPr>
          <a:xfrm>
            <a:off x="2912176" y="3701955"/>
            <a:ext cx="2603670" cy="90424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noProof="0" dirty="0"/>
              <a:t>Alert page</a:t>
            </a:r>
          </a:p>
          <a:p>
            <a:pPr algn="ctr"/>
            <a:r>
              <a:rPr lang="en-GB" sz="1200" i="1" noProof="0" dirty="0"/>
              <a:t>(home page)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E9FF66DA-7225-C216-8FDF-83423B6A4639}"/>
              </a:ext>
            </a:extLst>
          </p:cNvPr>
          <p:cNvSpPr/>
          <p:nvPr/>
        </p:nvSpPr>
        <p:spPr>
          <a:xfrm>
            <a:off x="6464912" y="2391770"/>
            <a:ext cx="2603670" cy="904240"/>
          </a:xfrm>
          <a:prstGeom prst="roundRec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Performance </a:t>
            </a:r>
            <a:r>
              <a:rPr lang="en-GB"/>
              <a:t>and Quality - </a:t>
            </a:r>
            <a:r>
              <a:rPr lang="en-GB" dirty="0"/>
              <a:t>Stats </a:t>
            </a:r>
            <a:r>
              <a:rPr lang="en-GB"/>
              <a:t>Analysis </a:t>
            </a:r>
            <a:endParaRPr lang="en-GB" dirty="0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42E05391-F1DE-7E92-BA4E-A27957520AF6}"/>
              </a:ext>
            </a:extLst>
          </p:cNvPr>
          <p:cNvSpPr/>
          <p:nvPr/>
        </p:nvSpPr>
        <p:spPr>
          <a:xfrm>
            <a:off x="6464912" y="3701955"/>
            <a:ext cx="2603670" cy="90424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Performance and Quality </a:t>
            </a:r>
            <a:r>
              <a:rPr lang="en-GB" noProof="0" dirty="0">
                <a:solidFill>
                  <a:schemeClr val="tx1"/>
                </a:solidFill>
              </a:rPr>
              <a:t>- Time series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9099AFD8-61B1-AFA5-81D9-BF1BA702B8FD}"/>
              </a:ext>
            </a:extLst>
          </p:cNvPr>
          <p:cNvSpPr/>
          <p:nvPr/>
        </p:nvSpPr>
        <p:spPr>
          <a:xfrm>
            <a:off x="6464912" y="5012140"/>
            <a:ext cx="2603670" cy="9042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noProof="0" dirty="0"/>
              <a:t>Epidemiological  Data - Time series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A51ABAA9-029C-67E5-D689-7060D69D7122}"/>
              </a:ext>
            </a:extLst>
          </p:cNvPr>
          <p:cNvCxnSpPr/>
          <p:nvPr/>
        </p:nvCxnSpPr>
        <p:spPr>
          <a:xfrm>
            <a:off x="6005015" y="1883391"/>
            <a:ext cx="0" cy="4699379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A8A02C5-0EC2-8C43-D6E0-9E8EDE36117D}"/>
              </a:ext>
            </a:extLst>
          </p:cNvPr>
          <p:cNvSpPr txBox="1"/>
          <p:nvPr/>
        </p:nvSpPr>
        <p:spPr>
          <a:xfrm>
            <a:off x="3199278" y="1506022"/>
            <a:ext cx="2029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REAL TIME ALERTS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42E71F0-47BF-6F8C-408F-C995702359C4}"/>
              </a:ext>
            </a:extLst>
          </p:cNvPr>
          <p:cNvSpPr txBox="1"/>
          <p:nvPr/>
        </p:nvSpPr>
        <p:spPr>
          <a:xfrm>
            <a:off x="6641375" y="1487231"/>
            <a:ext cx="225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noProof="0" dirty="0"/>
              <a:t>LONG TERM ANALYSIS</a:t>
            </a:r>
          </a:p>
        </p:txBody>
      </p:sp>
    </p:spTree>
    <p:extLst>
      <p:ext uri="{BB962C8B-B14F-4D97-AF65-F5344CB8AC3E}">
        <p14:creationId xmlns:p14="http://schemas.microsoft.com/office/powerpoint/2010/main" val="81755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1EAE7-3926-2251-CAC5-DBBD0ED05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2F066E19-E786-A7E3-75FD-3C231E54A1A5}"/>
              </a:ext>
            </a:extLst>
          </p:cNvPr>
          <p:cNvSpPr/>
          <p:nvPr/>
        </p:nvSpPr>
        <p:spPr>
          <a:xfrm>
            <a:off x="0" y="0"/>
            <a:ext cx="12192000" cy="2373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Alert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Performance and Quality - Stats Analysis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Performance and Quality - Time series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Epidemiological  Data - Time series           Preferred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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5C02AA97-39AA-4E31-5964-83DBDE23BBE3}"/>
              </a:ext>
            </a:extLst>
          </p:cNvPr>
          <p:cNvSpPr/>
          <p:nvPr/>
        </p:nvSpPr>
        <p:spPr>
          <a:xfrm>
            <a:off x="4438" y="389655"/>
            <a:ext cx="1934722" cy="638104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0D73AB05-95EF-466C-03DD-78CE060B743E}"/>
              </a:ext>
            </a:extLst>
          </p:cNvPr>
          <p:cNvSpPr txBox="1"/>
          <p:nvPr/>
        </p:nvSpPr>
        <p:spPr>
          <a:xfrm>
            <a:off x="0" y="3034130"/>
            <a:ext cx="2004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Variables for ED episode</a:t>
            </a:r>
          </a:p>
          <a:p>
            <a:pPr lvl="1">
              <a:defRPr/>
            </a:pPr>
            <a:r>
              <a:rPr lang="en-GB" sz="1000" dirty="0" err="1">
                <a:solidFill>
                  <a:prstClr val="black"/>
                </a:solidFill>
              </a:rPr>
              <a:t>Lenght</a:t>
            </a:r>
            <a:r>
              <a:rPr lang="en-GB" sz="1000" dirty="0">
                <a:solidFill>
                  <a:prstClr val="black"/>
                </a:solidFill>
              </a:rPr>
              <a:t> of wait for visit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visit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stay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Lenght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boarding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Dimensions for ED episode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Patient's age range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Patient's sex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Arrival mode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Triage priority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Main problem at triage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outcome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diagnosis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Admission specialty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Variables for ED organization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Overcrowding measure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Boarding measure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Dimensions for ED organization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type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 n. of beds ranges</a:t>
            </a:r>
          </a:p>
        </p:txBody>
      </p:sp>
      <p:pic>
        <p:nvPicPr>
          <p:cNvPr id="8" name="Immagine 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B59EFE5-264D-79CF-068D-660DA7AEC4C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931683"/>
            <a:ext cx="118148" cy="118148"/>
          </a:xfrm>
          <a:prstGeom prst="rect">
            <a:avLst/>
          </a:prstGeom>
        </p:spPr>
      </p:pic>
      <p:pic>
        <p:nvPicPr>
          <p:cNvPr id="23" name="Immagine 2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45548D58-44D2-1F7F-C566-472EE8730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931683"/>
            <a:ext cx="118148" cy="118148"/>
          </a:xfrm>
          <a:prstGeom prst="rect">
            <a:avLst/>
          </a:prstGeom>
        </p:spPr>
      </p:pic>
      <p:pic>
        <p:nvPicPr>
          <p:cNvPr id="26" name="Immagine 25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C4D26E9-865E-56C9-56F3-8D985D37133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5080704"/>
            <a:ext cx="118148" cy="118148"/>
          </a:xfrm>
          <a:prstGeom prst="rect">
            <a:avLst/>
          </a:prstGeom>
        </p:spPr>
      </p:pic>
      <p:pic>
        <p:nvPicPr>
          <p:cNvPr id="27" name="Immagine 2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8EF0E750-227F-807D-4AE3-2C262C319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5080704"/>
            <a:ext cx="118148" cy="118148"/>
          </a:xfrm>
          <a:prstGeom prst="rect">
            <a:avLst/>
          </a:prstGeom>
        </p:spPr>
      </p:pic>
      <p:pic>
        <p:nvPicPr>
          <p:cNvPr id="31" name="Immagine 3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5E7565C-EF9B-E0FB-83E4-A9950CC1494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5229725"/>
            <a:ext cx="118148" cy="118148"/>
          </a:xfrm>
          <a:prstGeom prst="rect">
            <a:avLst/>
          </a:prstGeom>
        </p:spPr>
      </p:pic>
      <p:pic>
        <p:nvPicPr>
          <p:cNvPr id="33" name="Immagine 3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305B2564-9E20-B24A-38CE-014F239B4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5229725"/>
            <a:ext cx="118148" cy="118148"/>
          </a:xfrm>
          <a:prstGeom prst="rect">
            <a:avLst/>
          </a:prstGeom>
        </p:spPr>
      </p:pic>
      <p:pic>
        <p:nvPicPr>
          <p:cNvPr id="34" name="Immagine 3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CF6F095D-68A2-C751-D85D-79DC859DB7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782662"/>
            <a:ext cx="118148" cy="118148"/>
          </a:xfrm>
          <a:prstGeom prst="rect">
            <a:avLst/>
          </a:prstGeom>
        </p:spPr>
      </p:pic>
      <p:pic>
        <p:nvPicPr>
          <p:cNvPr id="35" name="Immagine 3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E5D1BA91-CCF1-BD8F-548C-7C77BC76D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782662"/>
            <a:ext cx="118148" cy="118148"/>
          </a:xfrm>
          <a:prstGeom prst="rect">
            <a:avLst/>
          </a:prstGeom>
        </p:spPr>
      </p:pic>
      <p:pic>
        <p:nvPicPr>
          <p:cNvPr id="37" name="Immagine 3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C0957090-F538-8AF4-92F6-0BFACB500D0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633641"/>
            <a:ext cx="118148" cy="118148"/>
          </a:xfrm>
          <a:prstGeom prst="rect">
            <a:avLst/>
          </a:prstGeom>
        </p:spPr>
      </p:pic>
      <p:pic>
        <p:nvPicPr>
          <p:cNvPr id="38" name="Immagine 3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794E9425-C876-1550-DBBE-0A9CF7B7C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633641"/>
            <a:ext cx="118148" cy="118148"/>
          </a:xfrm>
          <a:prstGeom prst="rect">
            <a:avLst/>
          </a:prstGeom>
        </p:spPr>
      </p:pic>
      <p:pic>
        <p:nvPicPr>
          <p:cNvPr id="39" name="Immagine 3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BD8EC19-8D29-9B83-C631-3F8A237A315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484620"/>
            <a:ext cx="118148" cy="118148"/>
          </a:xfrm>
          <a:prstGeom prst="rect">
            <a:avLst/>
          </a:prstGeom>
        </p:spPr>
      </p:pic>
      <p:pic>
        <p:nvPicPr>
          <p:cNvPr id="40" name="Immagine 3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66723413-83E8-303C-2163-C9F8059B1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484620"/>
            <a:ext cx="118148" cy="118148"/>
          </a:xfrm>
          <a:prstGeom prst="rect">
            <a:avLst/>
          </a:prstGeom>
        </p:spPr>
      </p:pic>
      <p:pic>
        <p:nvPicPr>
          <p:cNvPr id="41" name="Immagine 4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7CFE4D29-7636-387B-D2CC-0AF39FAACFD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335599"/>
            <a:ext cx="118148" cy="118148"/>
          </a:xfrm>
          <a:prstGeom prst="rect">
            <a:avLst/>
          </a:prstGeom>
        </p:spPr>
      </p:pic>
      <p:pic>
        <p:nvPicPr>
          <p:cNvPr id="42" name="Immagine 4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DFAD8F44-ECAC-1F99-A595-597C43F0C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335599"/>
            <a:ext cx="118148" cy="118148"/>
          </a:xfrm>
          <a:prstGeom prst="rect">
            <a:avLst/>
          </a:prstGeom>
        </p:spPr>
      </p:pic>
      <p:pic>
        <p:nvPicPr>
          <p:cNvPr id="43" name="Immagine 4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38B184C0-6555-D49B-A40F-B2505E93EEE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4186578"/>
            <a:ext cx="118148" cy="118148"/>
          </a:xfrm>
          <a:prstGeom prst="rect">
            <a:avLst/>
          </a:prstGeom>
        </p:spPr>
      </p:pic>
      <p:pic>
        <p:nvPicPr>
          <p:cNvPr id="44" name="Immagine 4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78AF5678-87BF-7320-E434-34F9EC299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95" y="4186578"/>
            <a:ext cx="118148" cy="118148"/>
          </a:xfrm>
          <a:prstGeom prst="rect">
            <a:avLst/>
          </a:prstGeom>
        </p:spPr>
      </p:pic>
      <p:pic>
        <p:nvPicPr>
          <p:cNvPr id="48" name="Immagine 4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59DCC131-9C55-03FA-3C30-C84AD78BB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703695"/>
            <a:ext cx="118148" cy="118148"/>
          </a:xfrm>
          <a:prstGeom prst="rect">
            <a:avLst/>
          </a:prstGeom>
        </p:spPr>
      </p:pic>
      <p:pic>
        <p:nvPicPr>
          <p:cNvPr id="50" name="Immagine 4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0D1B5081-D187-D2A1-C8B2-20A9C8E68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554674"/>
            <a:ext cx="118148" cy="118148"/>
          </a:xfrm>
          <a:prstGeom prst="rect">
            <a:avLst/>
          </a:prstGeom>
        </p:spPr>
      </p:pic>
      <p:pic>
        <p:nvPicPr>
          <p:cNvPr id="54" name="Immagine 5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3071E13B-C7AC-EBEF-48A4-312680ADC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405653"/>
            <a:ext cx="118148" cy="118148"/>
          </a:xfrm>
          <a:prstGeom prst="rect">
            <a:avLst/>
          </a:prstGeom>
        </p:spPr>
      </p:pic>
      <p:pic>
        <p:nvPicPr>
          <p:cNvPr id="57" name="Immagine 5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1FB1934A-7115-02D2-A106-ABF77AAF2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69" y="3256632"/>
            <a:ext cx="118148" cy="118148"/>
          </a:xfrm>
          <a:prstGeom prst="rect">
            <a:avLst/>
          </a:prstGeom>
        </p:spPr>
      </p:pic>
      <p:pic>
        <p:nvPicPr>
          <p:cNvPr id="71" name="Immagine 7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8613349A-ADF1-E784-5E5F-DB1462C2BE7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406892"/>
            <a:ext cx="118148" cy="118148"/>
          </a:xfrm>
          <a:prstGeom prst="rect">
            <a:avLst/>
          </a:prstGeom>
        </p:spPr>
      </p:pic>
      <p:pic>
        <p:nvPicPr>
          <p:cNvPr id="72" name="Immagine 7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40C4C999-2E81-6049-3DDB-95D83033AA2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555913"/>
            <a:ext cx="118148" cy="118148"/>
          </a:xfrm>
          <a:prstGeom prst="rect">
            <a:avLst/>
          </a:prstGeom>
        </p:spPr>
      </p:pic>
      <p:pic>
        <p:nvPicPr>
          <p:cNvPr id="73" name="Immagine 7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88986D06-E0AA-3A50-8245-01517FAD67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704934"/>
            <a:ext cx="118148" cy="118148"/>
          </a:xfrm>
          <a:prstGeom prst="rect">
            <a:avLst/>
          </a:prstGeom>
        </p:spPr>
      </p:pic>
      <p:pic>
        <p:nvPicPr>
          <p:cNvPr id="74" name="Immagine 7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CD363C77-502F-A2EF-5263-E81CA54F898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3257871"/>
            <a:ext cx="118148" cy="118148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CDA4916E-7DF8-922D-1841-7DFC0A3E8BBA}"/>
              </a:ext>
            </a:extLst>
          </p:cNvPr>
          <p:cNvCxnSpPr>
            <a:cxnSpLocks/>
          </p:cNvCxnSpPr>
          <p:nvPr/>
        </p:nvCxnSpPr>
        <p:spPr>
          <a:xfrm>
            <a:off x="177049" y="1287091"/>
            <a:ext cx="1485364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B4899B56-4C32-591B-0CEE-6B18C5F118C7}"/>
              </a:ext>
            </a:extLst>
          </p:cNvPr>
          <p:cNvSpPr txBox="1"/>
          <p:nvPr/>
        </p:nvSpPr>
        <p:spPr>
          <a:xfrm>
            <a:off x="83777" y="1314790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01/01/2021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06376DF1-250F-67A0-18DD-8B685169ADCD}"/>
              </a:ext>
            </a:extLst>
          </p:cNvPr>
          <p:cNvSpPr txBox="1"/>
          <p:nvPr/>
        </p:nvSpPr>
        <p:spPr>
          <a:xfrm>
            <a:off x="1256653" y="1314790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31/12/2023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FD413EDE-22B0-FB04-F417-CD811714F57E}"/>
              </a:ext>
            </a:extLst>
          </p:cNvPr>
          <p:cNvSpPr txBox="1"/>
          <p:nvPr/>
        </p:nvSpPr>
        <p:spPr>
          <a:xfrm>
            <a:off x="22379" y="864000"/>
            <a:ext cx="848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First period</a:t>
            </a:r>
          </a:p>
        </p:txBody>
      </p:sp>
      <p:cxnSp>
        <p:nvCxnSpPr>
          <p:cNvPr id="62" name="Connettore diritto 61">
            <a:extLst>
              <a:ext uri="{FF2B5EF4-FFF2-40B4-BE49-F238E27FC236}">
                <a16:creationId xmlns:a16="http://schemas.microsoft.com/office/drawing/2014/main" id="{44BD5200-7F65-8285-659D-1BDEA5D804D4}"/>
              </a:ext>
            </a:extLst>
          </p:cNvPr>
          <p:cNvCxnSpPr/>
          <p:nvPr/>
        </p:nvCxnSpPr>
        <p:spPr>
          <a:xfrm>
            <a:off x="155903" y="1988421"/>
            <a:ext cx="1485364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DD0B6D1A-1A97-C64E-0E53-81A65DE8FF2B}"/>
              </a:ext>
            </a:extLst>
          </p:cNvPr>
          <p:cNvSpPr txBox="1"/>
          <p:nvPr/>
        </p:nvSpPr>
        <p:spPr>
          <a:xfrm>
            <a:off x="62631" y="202012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01/01/2021</a:t>
            </a: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9C3F5C61-23F6-FF7B-1E8D-3E247C9CD507}"/>
              </a:ext>
            </a:extLst>
          </p:cNvPr>
          <p:cNvSpPr txBox="1"/>
          <p:nvPr/>
        </p:nvSpPr>
        <p:spPr>
          <a:xfrm>
            <a:off x="1235507" y="2020124"/>
            <a:ext cx="4988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31/12/2023</a:t>
            </a: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5D6AE68D-F283-1C7B-CDFF-20E77B1B49E5}"/>
              </a:ext>
            </a:extLst>
          </p:cNvPr>
          <p:cNvSpPr txBox="1"/>
          <p:nvPr/>
        </p:nvSpPr>
        <p:spPr>
          <a:xfrm>
            <a:off x="7816" y="1612633"/>
            <a:ext cx="1027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Second period</a:t>
            </a:r>
          </a:p>
        </p:txBody>
      </p:sp>
      <p:cxnSp>
        <p:nvCxnSpPr>
          <p:cNvPr id="78" name="Connettore diritto 77">
            <a:extLst>
              <a:ext uri="{FF2B5EF4-FFF2-40B4-BE49-F238E27FC236}">
                <a16:creationId xmlns:a16="http://schemas.microsoft.com/office/drawing/2014/main" id="{AF7F78D9-F7A3-C0CF-625D-14CFF1875243}"/>
              </a:ext>
            </a:extLst>
          </p:cNvPr>
          <p:cNvCxnSpPr>
            <a:cxnSpLocks/>
          </p:cNvCxnSpPr>
          <p:nvPr/>
        </p:nvCxnSpPr>
        <p:spPr>
          <a:xfrm>
            <a:off x="16794" y="2834778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809BABD1-1E05-FFDF-68FC-DEAD78FE0333}"/>
              </a:ext>
            </a:extLst>
          </p:cNvPr>
          <p:cNvSpPr txBox="1"/>
          <p:nvPr/>
        </p:nvSpPr>
        <p:spPr>
          <a:xfrm>
            <a:off x="11805" y="2423646"/>
            <a:ext cx="183167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☐ Hospitals comparison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83" name="Connettore diritto 82">
            <a:extLst>
              <a:ext uri="{FF2B5EF4-FFF2-40B4-BE49-F238E27FC236}">
                <a16:creationId xmlns:a16="http://schemas.microsoft.com/office/drawing/2014/main" id="{068657B7-E003-A784-13D5-EB7ECDDDC5D6}"/>
              </a:ext>
            </a:extLst>
          </p:cNvPr>
          <p:cNvCxnSpPr>
            <a:cxnSpLocks/>
          </p:cNvCxnSpPr>
          <p:nvPr/>
        </p:nvCxnSpPr>
        <p:spPr>
          <a:xfrm>
            <a:off x="16794" y="2866621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nettore diritto 83">
            <a:extLst>
              <a:ext uri="{FF2B5EF4-FFF2-40B4-BE49-F238E27FC236}">
                <a16:creationId xmlns:a16="http://schemas.microsoft.com/office/drawing/2014/main" id="{DDB3E2B6-6411-E1B5-BAE9-847A9C4909E3}"/>
              </a:ext>
            </a:extLst>
          </p:cNvPr>
          <p:cNvCxnSpPr>
            <a:cxnSpLocks/>
          </p:cNvCxnSpPr>
          <p:nvPr/>
        </p:nvCxnSpPr>
        <p:spPr>
          <a:xfrm>
            <a:off x="15216" y="2259296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onnettore diritto 84">
            <a:extLst>
              <a:ext uri="{FF2B5EF4-FFF2-40B4-BE49-F238E27FC236}">
                <a16:creationId xmlns:a16="http://schemas.microsoft.com/office/drawing/2014/main" id="{FEDFAFD3-DC88-4452-E802-C3052D45A3F1}"/>
              </a:ext>
            </a:extLst>
          </p:cNvPr>
          <p:cNvCxnSpPr>
            <a:cxnSpLocks/>
          </p:cNvCxnSpPr>
          <p:nvPr/>
        </p:nvCxnSpPr>
        <p:spPr>
          <a:xfrm>
            <a:off x="15216" y="1551889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magine 1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7882461C-98E8-DF8B-D78A-42849E219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" y="472561"/>
            <a:ext cx="216000" cy="216000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9EE8F26-4D43-F416-2141-A556C46C3780}"/>
              </a:ext>
            </a:extLst>
          </p:cNvPr>
          <p:cNvSpPr txBox="1"/>
          <p:nvPr/>
        </p:nvSpPr>
        <p:spPr>
          <a:xfrm>
            <a:off x="256793" y="463928"/>
            <a:ext cx="1431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ELEMENT SELECTION</a:t>
            </a:r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0B378AC2-4C1F-82D6-0BF5-28811F130A72}"/>
              </a:ext>
            </a:extLst>
          </p:cNvPr>
          <p:cNvCxnSpPr>
            <a:cxnSpLocks/>
          </p:cNvCxnSpPr>
          <p:nvPr/>
        </p:nvCxnSpPr>
        <p:spPr>
          <a:xfrm>
            <a:off x="16794" y="746522"/>
            <a:ext cx="19096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Immagine 35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4F44F27-55FC-E7DD-64EE-C3B1FA4F0AD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6614870"/>
            <a:ext cx="118148" cy="118148"/>
          </a:xfrm>
          <a:prstGeom prst="rect">
            <a:avLst/>
          </a:prstGeom>
        </p:spPr>
      </p:pic>
      <p:pic>
        <p:nvPicPr>
          <p:cNvPr id="55" name="Immagine 5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17091EE0-1D22-11C3-2843-9FB937981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6614870"/>
            <a:ext cx="118148" cy="118148"/>
          </a:xfrm>
          <a:prstGeom prst="rect">
            <a:avLst/>
          </a:prstGeom>
        </p:spPr>
      </p:pic>
      <p:pic>
        <p:nvPicPr>
          <p:cNvPr id="65" name="Immagine 6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E04823D4-A9FD-5C6E-A692-2E83D20E93A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6465849"/>
            <a:ext cx="118148" cy="118148"/>
          </a:xfrm>
          <a:prstGeom prst="rect">
            <a:avLst/>
          </a:prstGeom>
        </p:spPr>
      </p:pic>
      <p:pic>
        <p:nvPicPr>
          <p:cNvPr id="66" name="Immagine 65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FA7936D-20DB-CCBD-94DE-B2CBF6CC5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6465849"/>
            <a:ext cx="118148" cy="118148"/>
          </a:xfrm>
          <a:prstGeom prst="rect">
            <a:avLst/>
          </a:prstGeom>
        </p:spPr>
      </p:pic>
      <p:pic>
        <p:nvPicPr>
          <p:cNvPr id="68" name="Immagine 6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51370D22-EAB2-2CA4-7E22-1E06C7200E9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5834041"/>
            <a:ext cx="118148" cy="118148"/>
          </a:xfrm>
          <a:prstGeom prst="rect">
            <a:avLst/>
          </a:prstGeom>
        </p:spPr>
      </p:pic>
      <p:pic>
        <p:nvPicPr>
          <p:cNvPr id="80" name="Immagine 7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CF11E60-0CC4-4C30-B3E6-BDEADBFF7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5834041"/>
            <a:ext cx="118148" cy="118148"/>
          </a:xfrm>
          <a:prstGeom prst="rect">
            <a:avLst/>
          </a:prstGeom>
        </p:spPr>
      </p:pic>
      <p:pic>
        <p:nvPicPr>
          <p:cNvPr id="81" name="Immagine 8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A39F0BBF-4530-1E71-020A-677F2D4657B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6001549"/>
            <a:ext cx="118148" cy="118148"/>
          </a:xfrm>
          <a:prstGeom prst="rect">
            <a:avLst/>
          </a:prstGeom>
        </p:spPr>
      </p:pic>
      <p:pic>
        <p:nvPicPr>
          <p:cNvPr id="82" name="Immagine 81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52A3B93A-4801-9F98-34D7-3B76B1A05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4" y="6001549"/>
            <a:ext cx="118148" cy="11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734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200" dirty="0">
            <a:latin typeface="Montserra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A7FF518A26F044A4BA4F6502C9CB45" ma:contentTypeVersion="20" ma:contentTypeDescription="Create a new document." ma:contentTypeScope="" ma:versionID="ccc7a91c5c477c10fc30a32c89172473">
  <xsd:schema xmlns:xsd="http://www.w3.org/2001/XMLSchema" xmlns:xs="http://www.w3.org/2001/XMLSchema" xmlns:p="http://schemas.microsoft.com/office/2006/metadata/properties" xmlns:ns2="b3388ce1-74db-49e7-877b-9f5236361d00" xmlns:ns3="3ab926ee-5850-441d-830b-7f7d356aa7aa" targetNamespace="http://schemas.microsoft.com/office/2006/metadata/properties" ma:root="true" ma:fieldsID="7e5145728460eff1d9579a1bc828cf51" ns2:_="" ns3:_="">
    <xsd:import namespace="b3388ce1-74db-49e7-877b-9f5236361d00"/>
    <xsd:import namespace="3ab926ee-5850-441d-830b-7f7d356aa7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ainContact" minOccurs="0"/>
                <xsd:element ref="ns2:TranslatedLang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388ce1-74db-49e7-877b-9f5236361d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6dd2c0e-d87c-4c84-b4ea-ebf6749904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ainContact" ma:index="23" nillable="true" ma:displayName="Main Contact" ma:format="Dropdown" ma:list="UserInfo" ma:SharePointGroup="0" ma:internalName="MainContact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ranslatedLang" ma:index="24" nillable="true" ma:displayName="Translated Language" ma:internalName="TranslatedLang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b926ee-5850-441d-830b-7f7d356aa7a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25880b3-c553-4826-b656-29c054d29141}" ma:internalName="TaxCatchAll" ma:showField="CatchAllData" ma:web="3ab926ee-5850-441d-830b-7f7d356aa7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ab926ee-5850-441d-830b-7f7d356aa7aa" xsi:nil="true"/>
    <MainContact xmlns="b3388ce1-74db-49e7-877b-9f5236361d00">
      <UserInfo>
        <DisplayName/>
        <AccountId xsi:nil="true"/>
        <AccountType/>
      </UserInfo>
    </MainContact>
    <TranslatedLang xmlns="b3388ce1-74db-49e7-877b-9f5236361d00" xsi:nil="true"/>
    <lcf76f155ced4ddcb4097134ff3c332f xmlns="b3388ce1-74db-49e7-877b-9f5236361d0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D9E12DE-C4F2-4334-86F9-869633ECB150}"/>
</file>

<file path=customXml/itemProps2.xml><?xml version="1.0" encoding="utf-8"?>
<ds:datastoreItem xmlns:ds="http://schemas.openxmlformats.org/officeDocument/2006/customXml" ds:itemID="{5B848D0B-6C67-4CC3-B231-1B92D6777DF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68161C-6F61-476B-B3F3-A61DFAC0D64F}"/>
</file>

<file path=docProps/app.xml><?xml version="1.0" encoding="utf-8"?>
<Properties xmlns="http://schemas.openxmlformats.org/officeDocument/2006/extended-properties" xmlns:vt="http://schemas.openxmlformats.org/officeDocument/2006/docPropsVTypes">
  <TotalTime>8968</TotalTime>
  <Words>4222</Words>
  <Application>Microsoft Office PowerPoint</Application>
  <PresentationFormat>Widescreen</PresentationFormat>
  <Paragraphs>1269</Paragraphs>
  <Slides>44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7</vt:i4>
      </vt:variant>
      <vt:variant>
        <vt:lpstr>Titoli diapositive</vt:lpstr>
      </vt:variant>
      <vt:variant>
        <vt:i4>44</vt:i4>
      </vt:variant>
    </vt:vector>
  </HeadingPairs>
  <TitlesOfParts>
    <vt:vector size="58" baseType="lpstr">
      <vt:lpstr>Calibri</vt:lpstr>
      <vt:lpstr>Aptos</vt:lpstr>
      <vt:lpstr>Montserrat</vt:lpstr>
      <vt:lpstr>Wingdings</vt:lpstr>
      <vt:lpstr>Arial</vt:lpstr>
      <vt:lpstr>Aptos Narrow</vt:lpstr>
      <vt:lpstr>Aptos Display</vt:lpstr>
      <vt:lpstr>Tema di Office</vt:lpstr>
      <vt:lpstr>1_Personalizza struttura</vt:lpstr>
      <vt:lpstr>2_Personalizza struttura</vt:lpstr>
      <vt:lpstr>3_Personalizza struttura</vt:lpstr>
      <vt:lpstr>4_Personalizza struttura</vt:lpstr>
      <vt:lpstr>Personalizza struttura</vt:lpstr>
      <vt:lpstr>1_Tema di Office</vt:lpstr>
      <vt:lpstr>Presentazione standard di PowerPoint</vt:lpstr>
      <vt:lpstr>Context</vt:lpstr>
      <vt:lpstr>Presentation contents</vt:lpstr>
      <vt:lpstr>Dashboard wireframe</vt:lpstr>
      <vt:lpstr>Dashboard structure</vt:lpstr>
      <vt:lpstr>Dashboard structure</vt:lpstr>
      <vt:lpstr>Presentazione standard di PowerPoint</vt:lpstr>
      <vt:lpstr>Dashboard structure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Dashboard structure</vt:lpstr>
      <vt:lpstr>Presentazione standard di PowerPoint</vt:lpstr>
      <vt:lpstr>Dashboard structure</vt:lpstr>
      <vt:lpstr>Presentazione standard di PowerPoint</vt:lpstr>
      <vt:lpstr>Innovative indicators A study for the boarding measurement</vt:lpstr>
      <vt:lpstr>Boarding definition</vt:lpstr>
      <vt:lpstr>Boarding measures</vt:lpstr>
      <vt:lpstr>Boarding measures</vt:lpstr>
      <vt:lpstr>A gold standard</vt:lpstr>
      <vt:lpstr>The ongoing study</vt:lpstr>
      <vt:lpstr>First indications about current proxies</vt:lpstr>
      <vt:lpstr>Multiple linear regression models</vt:lpstr>
      <vt:lpstr>Innovative indicators A new objective measure for ED crowding</vt:lpstr>
      <vt:lpstr>Measuring ED crowding: state of the art</vt:lpstr>
      <vt:lpstr>ED crowding and waiting time for the visit</vt:lpstr>
      <vt:lpstr> A new ED crowding indicator</vt:lpstr>
      <vt:lpstr>ED crowding and waiting time (4-level triage)</vt:lpstr>
      <vt:lpstr>Step 1: cutoffs on waiting time</vt:lpstr>
      <vt:lpstr>Step 2: cutoffs on the number of patients</vt:lpstr>
      <vt:lpstr>Step 2: cutoffs on the number of patients</vt:lpstr>
      <vt:lpstr>Proposed indicator vs. NEDOCS: distribution </vt:lpstr>
      <vt:lpstr>Proposed indicator vs. NEDOCS: waiting time </vt:lpstr>
      <vt:lpstr>Proposed indicator vs. NEDOCS: ???</vt:lpstr>
      <vt:lpstr>The CAOS study</vt:lpstr>
      <vt:lpstr>Improvement of proposed indicator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Federico Urru</dc:creator>
  <cp:lastModifiedBy>Catania Felice</cp:lastModifiedBy>
  <cp:revision>268</cp:revision>
  <cp:lastPrinted>2022-03-09T10:07:04Z</cp:lastPrinted>
  <dcterms:created xsi:type="dcterms:W3CDTF">2022-03-04T14:13:37Z</dcterms:created>
  <dcterms:modified xsi:type="dcterms:W3CDTF">2025-10-22T07:41:08Z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0x01010016A7FF518A26F044A4BA4F6502C9CB45</vt:lpwstr>
  </property>
</Properties>
</file>